
<file path=[Content_Types].xml><?xml version="1.0" encoding="utf-8"?>
<Types xmlns="http://schemas.openxmlformats.org/package/2006/content-types">
  <Default Extension="emf" ContentType="image/x-em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76" r:id="rId2"/>
    <p:sldId id="277" r:id="rId3"/>
    <p:sldId id="279" r:id="rId4"/>
    <p:sldId id="278" r:id="rId5"/>
    <p:sldId id="272" r:id="rId6"/>
    <p:sldId id="283" r:id="rId7"/>
    <p:sldId id="305" r:id="rId8"/>
    <p:sldId id="285" r:id="rId9"/>
    <p:sldId id="306" r:id="rId10"/>
    <p:sldId id="287" r:id="rId11"/>
    <p:sldId id="286" r:id="rId12"/>
    <p:sldId id="289" r:id="rId13"/>
    <p:sldId id="293" r:id="rId14"/>
    <p:sldId id="291" r:id="rId15"/>
    <p:sldId id="290" r:id="rId16"/>
    <p:sldId id="263" r:id="rId17"/>
    <p:sldId id="296" r:id="rId18"/>
    <p:sldId id="304" r:id="rId19"/>
    <p:sldId id="298" r:id="rId20"/>
    <p:sldId id="303" r:id="rId21"/>
    <p:sldId id="307" r:id="rId2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6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737" autoAdjust="0"/>
  </p:normalViewPr>
  <p:slideViewPr>
    <p:cSldViewPr snapToGrid="0">
      <p:cViewPr varScale="1">
        <p:scale>
          <a:sx n="108" d="100"/>
          <a:sy n="108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clab\share\&#1086;&#1073;&#1084;&#1077;&#1085;%20&#1084;&#1077;&#1078;&#1076;&#1091;%20&#1086;&#1090;&#1076;&#1077;&#1083;&#1072;&#1084;&#1080;\&#1040;&#1085;&#1072;&#1083;&#1080;&#1090;&#1080;&#1095;&#1077;&#1089;&#1082;&#1080;&#1081;%20&#1086;&#1090;&#1076;&#1077;&#1083;\&#1043;&#1086;&#1090;&#1086;&#1074;&#1099;&#1077;%20&#1086;&#1090;&#1095;&#1077;&#1090;&#1099;\&#1086;&#1082;&#1086;&#1085;&#1095;&#1072;&#1090;&#1077;&#1083;&#1100;&#1085;&#1099;&#1077;\U51%20&#1059;&#1088;&#1077;&#1085;&#1075;&#1086;&#1081;\&#1047;&#1072;&#1082;&#1083;&#1102;&#1095;&#1080;&#1090;&#1077;&#1083;&#1100;&#1085;&#1099;&#1081;%20&#1086;&#1090;&#1095;&#1077;&#1090;\&#1055;&#1088;&#1080;&#1083;&#1086;&#1078;&#1077;&#1085;&#1080;&#1103;\&#1055;&#1088;&#1080;&#1083;.27%20&#1054;&#1060;&#1055;%20&#1053;&#104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tclab\share\&#1086;&#1073;&#1084;&#1077;&#1085;%20&#1084;&#1077;&#1078;&#1076;&#1091;%20&#1086;&#1090;&#1076;&#1077;&#1083;&#1072;&#1084;&#1080;\&#1040;&#1085;&#1072;&#1083;&#1080;&#1090;&#1080;&#1095;&#1077;&#1089;&#1082;&#1080;&#1081;%20&#1086;&#1090;&#1076;&#1077;&#1083;\&#1043;&#1086;&#1090;&#1086;&#1074;&#1099;&#1077;%20&#1086;&#1090;&#1095;&#1077;&#1090;&#1099;\&#1086;&#1082;&#1086;&#1085;&#1095;&#1072;&#1090;&#1077;&#1083;&#1100;&#1085;&#1099;&#1077;\U51%20&#1059;&#1088;&#1077;&#1085;&#1075;&#1086;&#1081;\&#1047;&#1072;&#1082;&#1083;&#1102;&#1095;&#1080;&#1090;&#1077;&#1083;&#1100;&#1085;&#1099;&#1081;%20&#1086;&#1090;&#1095;&#1077;&#1090;\&#1055;&#1088;&#1080;&#1083;&#1086;&#1078;&#1077;&#1085;&#1080;&#1103;\&#1055;&#1088;&#1080;&#1083;.29%20&#1054;&#1060;&#1055;%20&#1053;&#1043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17428463079239"/>
          <c:y val="9.7037291077577748E-2"/>
          <c:w val="0.78582677165354364"/>
          <c:h val="0.7942402790643468"/>
        </c:manualLayout>
      </c:layout>
      <c:scatterChart>
        <c:scatterStyle val="smoothMarker"/>
        <c:varyColors val="0"/>
        <c:ser>
          <c:idx val="0"/>
          <c:order val="0"/>
          <c:tx>
            <c:v>Вода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FF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'Мод. 3'!$D$19:$D$25</c:f>
              <c:numCache>
                <c:formatCode>0.0</c:formatCode>
                <c:ptCount val="7"/>
                <c:pt idx="0">
                  <c:v>45.9</c:v>
                </c:pt>
                <c:pt idx="1">
                  <c:v>48</c:v>
                </c:pt>
                <c:pt idx="2">
                  <c:v>51</c:v>
                </c:pt>
                <c:pt idx="3">
                  <c:v>55</c:v>
                </c:pt>
                <c:pt idx="4">
                  <c:v>57</c:v>
                </c:pt>
                <c:pt idx="5">
                  <c:v>60</c:v>
                </c:pt>
                <c:pt idx="6">
                  <c:v>63.8</c:v>
                </c:pt>
              </c:numCache>
            </c:numRef>
          </c:xVal>
          <c:yVal>
            <c:numRef>
              <c:f>'Мод. 3'!$J$19:$J$25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 formatCode="0.000">
                  <c:v>1.8268185050878707E-2</c:v>
                </c:pt>
                <c:pt idx="3" formatCode="0.000">
                  <c:v>2.4903714150076795E-2</c:v>
                </c:pt>
                <c:pt idx="4" formatCode="0.000">
                  <c:v>2.9229096081405889E-2</c:v>
                </c:pt>
                <c:pt idx="5" formatCode="0.000">
                  <c:v>5.471456409327214E-2</c:v>
                </c:pt>
                <c:pt idx="6" formatCode="0.000">
                  <c:v>9.1011619958988182E-2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2E9-4B22-B567-3F31D8DCF123}"/>
            </c:ext>
          </c:extLst>
        </c:ser>
        <c:ser>
          <c:idx val="1"/>
          <c:order val="1"/>
          <c:tx>
            <c:v>Нефть</c:v>
          </c:tx>
          <c:spPr>
            <a:ln w="38100">
              <a:solidFill>
                <a:srgbClr val="9933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FFFF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'Мод. 3'!$D$19:$D$25</c:f>
              <c:numCache>
                <c:formatCode>0.0</c:formatCode>
                <c:ptCount val="7"/>
                <c:pt idx="0">
                  <c:v>45.9</c:v>
                </c:pt>
                <c:pt idx="1">
                  <c:v>48</c:v>
                </c:pt>
                <c:pt idx="2">
                  <c:v>51</c:v>
                </c:pt>
                <c:pt idx="3">
                  <c:v>55</c:v>
                </c:pt>
                <c:pt idx="4">
                  <c:v>57</c:v>
                </c:pt>
                <c:pt idx="5">
                  <c:v>60</c:v>
                </c:pt>
                <c:pt idx="6">
                  <c:v>63.8</c:v>
                </c:pt>
              </c:numCache>
            </c:numRef>
          </c:xVal>
          <c:yVal>
            <c:numRef>
              <c:f>'Мод. 3'!$H$19:$H$25</c:f>
              <c:numCache>
                <c:formatCode>0.000</c:formatCode>
                <c:ptCount val="7"/>
                <c:pt idx="0">
                  <c:v>1</c:v>
                </c:pt>
                <c:pt idx="1">
                  <c:v>0.28041695146958456</c:v>
                </c:pt>
                <c:pt idx="2">
                  <c:v>0.11852348239195513</c:v>
                </c:pt>
                <c:pt idx="3">
                  <c:v>6.0590479787815711E-2</c:v>
                </c:pt>
                <c:pt idx="4">
                  <c:v>3.1606261971188036E-2</c:v>
                </c:pt>
                <c:pt idx="5">
                  <c:v>2.2186661728543396E-2</c:v>
                </c:pt>
                <c:pt idx="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2E9-4B22-B567-3F31D8DCF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778048"/>
        <c:axId val="69805184"/>
      </c:scatterChart>
      <c:valAx>
        <c:axId val="69778048"/>
        <c:scaling>
          <c:orientation val="minMax"/>
          <c:max val="1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7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700" b="0"/>
                  <a:t>Водонасыщенность, %</a:t>
                </a:r>
              </a:p>
            </c:rich>
          </c:tx>
          <c:layout>
            <c:manualLayout>
              <c:xMode val="edge"/>
              <c:yMode val="edge"/>
              <c:x val="0.38582677165354817"/>
              <c:y val="0.9423887602285009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9805184"/>
        <c:crosses val="autoZero"/>
        <c:crossBetween val="midCat"/>
        <c:majorUnit val="10"/>
      </c:valAx>
      <c:valAx>
        <c:axId val="69805184"/>
        <c:scaling>
          <c:orientation val="minMax"/>
          <c:max val="1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7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700" b="0" dirty="0"/>
                  <a:t>Относительная фазовая проницаемость  
</a:t>
                </a:r>
              </a:p>
            </c:rich>
          </c:tx>
          <c:layout>
            <c:manualLayout>
              <c:xMode val="edge"/>
              <c:yMode val="edge"/>
              <c:x val="6.2578739606371963E-3"/>
              <c:y val="0.20998480832109112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9778048"/>
        <c:crosses val="autoZero"/>
        <c:crossBetween val="midCat"/>
      </c:valAx>
      <c:spPr>
        <a:gradFill rotWithShape="0">
          <a:gsLst>
            <a:gs pos="0">
              <a:srgbClr val="FFCC99"/>
            </a:gs>
            <a:gs pos="100000">
              <a:srgbClr val="CCFFFF"/>
            </a:gs>
          </a:gsLst>
          <a:lin ang="0" scaled="1"/>
        </a:gra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2287018113609007"/>
          <c:y val="0.10980412742524882"/>
          <c:w val="0.2976021165206193"/>
          <c:h val="0.1355055186769400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7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251229504372093"/>
          <c:y val="9.5737783665187759E-2"/>
          <c:w val="0.77741407528641571"/>
          <c:h val="0.79381443298969423"/>
        </c:manualLayout>
      </c:layout>
      <c:scatterChart>
        <c:scatterStyle val="smoothMarker"/>
        <c:varyColors val="0"/>
        <c:ser>
          <c:idx val="0"/>
          <c:order val="0"/>
          <c:tx>
            <c:v>Газ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FF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'\\tclab\share\обмен между отделами\Аналитический отдел\Готовые отчеты\информационные\U51\Специальные исследования (2 часть)\Приложения\[Прил.9 ОФП НГ Выт_часть 2.xls]Мод. 5'!$E$18:$E$25</c:f>
              <c:numCache>
                <c:formatCode>General</c:formatCode>
                <c:ptCount val="8"/>
                <c:pt idx="0">
                  <c:v>0</c:v>
                </c:pt>
                <c:pt idx="1">
                  <c:v>2.4</c:v>
                </c:pt>
                <c:pt idx="2">
                  <c:v>3.8</c:v>
                </c:pt>
                <c:pt idx="3">
                  <c:v>6.7</c:v>
                </c:pt>
                <c:pt idx="4">
                  <c:v>11.5</c:v>
                </c:pt>
                <c:pt idx="5">
                  <c:v>14.9</c:v>
                </c:pt>
                <c:pt idx="6">
                  <c:v>18.2</c:v>
                </c:pt>
                <c:pt idx="7">
                  <c:v>27.043937973928589</c:v>
                </c:pt>
              </c:numCache>
            </c:numRef>
          </c:xVal>
          <c:yVal>
            <c:numRef>
              <c:f>'\\tclab\share\обмен между отделами\Аналитический отдел\Готовые отчеты\информационные\U51\Специальные исследования (2 часть)\Приложения\[Прил.9 ОФП НГ Выт_часть 2.xls]Мод. 5'!$H$18:$H$25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2.7298326748145052E-3</c:v>
                </c:pt>
                <c:pt idx="3">
                  <c:v>4.090518812797133E-3</c:v>
                </c:pt>
                <c:pt idx="4">
                  <c:v>4.8223104179115064E-3</c:v>
                </c:pt>
                <c:pt idx="5">
                  <c:v>6.2269934449639139E-3</c:v>
                </c:pt>
                <c:pt idx="6">
                  <c:v>9.3220216598520547E-3</c:v>
                </c:pt>
                <c:pt idx="7">
                  <c:v>0.11208791208791208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317-4CFA-8DFE-7D7951BBFF9D}"/>
            </c:ext>
          </c:extLst>
        </c:ser>
        <c:ser>
          <c:idx val="1"/>
          <c:order val="1"/>
          <c:tx>
            <c:v>Нефть</c:v>
          </c:tx>
          <c:spPr>
            <a:ln w="38100">
              <a:solidFill>
                <a:srgbClr val="9933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FFFF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'\\tclab\share\обмен между отделами\Аналитический отдел\Готовые отчеты\информационные\U51\Специальные исследования (2 часть)\Приложения\[Прил.9 ОФП НГ Выт_часть 2.xls]Мод. 5'!$E$18:$E$25</c:f>
              <c:numCache>
                <c:formatCode>General</c:formatCode>
                <c:ptCount val="8"/>
                <c:pt idx="0">
                  <c:v>0</c:v>
                </c:pt>
                <c:pt idx="1">
                  <c:v>2.4</c:v>
                </c:pt>
                <c:pt idx="2">
                  <c:v>3.8</c:v>
                </c:pt>
                <c:pt idx="3">
                  <c:v>6.7</c:v>
                </c:pt>
                <c:pt idx="4">
                  <c:v>11.5</c:v>
                </c:pt>
                <c:pt idx="5">
                  <c:v>14.9</c:v>
                </c:pt>
                <c:pt idx="6">
                  <c:v>18.2</c:v>
                </c:pt>
                <c:pt idx="7">
                  <c:v>27.043937973928589</c:v>
                </c:pt>
              </c:numCache>
            </c:numRef>
          </c:xVal>
          <c:yVal>
            <c:numRef>
              <c:f>'\\tclab\share\обмен между отделами\Аналитический отдел\Готовые отчеты\информационные\U51\Специальные исследования (2 часть)\Приложения\[Прил.9 ОФП НГ Выт_часть 2.xls]Мод. 5'!$J$18:$J$25</c:f>
              <c:numCache>
                <c:formatCode>General</c:formatCode>
                <c:ptCount val="8"/>
                <c:pt idx="0">
                  <c:v>1</c:v>
                </c:pt>
                <c:pt idx="1">
                  <c:v>0.15004697669675154</c:v>
                </c:pt>
                <c:pt idx="2">
                  <c:v>7.1099732848577513E-2</c:v>
                </c:pt>
                <c:pt idx="3">
                  <c:v>3.5513140602011668E-2</c:v>
                </c:pt>
                <c:pt idx="4">
                  <c:v>1.3955474088198461E-2</c:v>
                </c:pt>
                <c:pt idx="5">
                  <c:v>8.5360460381921268E-3</c:v>
                </c:pt>
                <c:pt idx="6">
                  <c:v>4.9550263553758984E-3</c:v>
                </c:pt>
                <c:pt idx="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317-4CFA-8DFE-7D7951BBF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835392"/>
        <c:axId val="70128768"/>
      </c:scatterChart>
      <c:valAx>
        <c:axId val="69835392"/>
        <c:scaling>
          <c:orientation val="minMax"/>
          <c:max val="1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700"/>
                </a:pPr>
                <a:r>
                  <a:rPr lang="ru-RU" sz="700"/>
                  <a:t>Газонасыщенность, %</a:t>
                </a:r>
              </a:p>
            </c:rich>
          </c:tx>
          <c:layout>
            <c:manualLayout>
              <c:xMode val="edge"/>
              <c:yMode val="edge"/>
              <c:x val="0.38788866733618116"/>
              <c:y val="0.9422681040089639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70128768"/>
        <c:crosses val="autoZero"/>
        <c:crossBetween val="midCat"/>
        <c:majorUnit val="10"/>
      </c:valAx>
      <c:valAx>
        <c:axId val="70128768"/>
        <c:scaling>
          <c:orientation val="minMax"/>
          <c:max val="1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700"/>
                </a:pPr>
                <a:r>
                  <a:rPr lang="ru-RU" sz="700"/>
                  <a:t>Относительная фазовая проницаемость  
</a:t>
                </a:r>
              </a:p>
            </c:rich>
          </c:tx>
          <c:layout>
            <c:manualLayout>
              <c:xMode val="edge"/>
              <c:yMode val="edge"/>
              <c:x val="8.1833486156189846E-3"/>
              <c:y val="0.17319587248430501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69835392"/>
        <c:crosses val="autoZero"/>
        <c:crossBetween val="midCat"/>
      </c:valAx>
      <c:spPr>
        <a:gradFill rotWithShape="0">
          <a:gsLst>
            <a:gs pos="0">
              <a:srgbClr val="FFCC99"/>
            </a:gs>
            <a:gs pos="100000">
              <a:srgbClr val="CCFFFF"/>
            </a:gs>
          </a:gsLst>
          <a:lin ang="0" scaled="1"/>
        </a:gra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4560135736501385"/>
          <c:y val="0.10896309314586999"/>
          <c:w val="0.32022824150002899"/>
          <c:h val="0.1344053395762570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D9773-CDFC-446F-99DF-A0AB2B806292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99835-3621-4159-986A-6FE131889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F76AE9E-60E0-4594-A17C-7B53EA524664}" type="datetime1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42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72A15-154D-4E0A-B23C-D77A9A7292DC}" type="datetime1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6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DB5-B743-4707-9CAE-1F95DB01FF86}" type="datetime1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A3A8-5F32-4F17-808E-DA88081AC616}" type="datetime1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4E1C-3BA8-4254-80CD-2E0BDDD35BCC}" type="datetime1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68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8636-B456-4D38-8CB5-E19162E64215}" type="datetime1">
              <a:rPr lang="ru-RU" smtClean="0"/>
              <a:t>04.04.2022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344E-B42B-441F-A156-3C8EDF0E46C2}" type="datetime1">
              <a:rPr lang="ru-RU" smtClean="0"/>
              <a:t>04.04.2022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33AC3-1E16-44EA-B61F-A3F247431F6F}" type="datetime1">
              <a:rPr lang="ru-RU" smtClean="0"/>
              <a:t>04.04.2022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3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03C9B-F38F-40C8-8D28-0D78EABB8A86}" type="datetime1">
              <a:rPr lang="ru-RU" smtClean="0"/>
              <a:t>04.04.2022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C0BB-8F9E-4607-979D-81F269A1D1B9}" type="datetime1">
              <a:rPr lang="ru-RU" smtClean="0"/>
              <a:t>04.04.2022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9D84-8DEA-464B-92CF-23564A3E9977}" type="datetime1">
              <a:rPr lang="ru-RU" smtClean="0"/>
              <a:t>04.04.2022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9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4D02405-D6E2-47FB-916B-1F849FCEA3DF}" type="datetime1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FCFF118-6E4F-40E1-B7A0-4E677139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3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HEIC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7.png"/><Relationship Id="rId7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hyperlink" Target="mailto:office@tclab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tiff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2ED6B-0C15-47FE-B5B2-865AF96D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38" y="251428"/>
            <a:ext cx="612779" cy="6096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E5279-965B-4083-85C1-BB90A7C3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E4A3C-5FB1-41BC-BEB2-6EEB3195763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616CB7-07AA-4A32-8FF2-B3B97BE9C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8" b="39136"/>
          <a:stretch/>
        </p:blipFill>
        <p:spPr>
          <a:xfrm>
            <a:off x="3081417" y="251428"/>
            <a:ext cx="7488711" cy="3806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861ACB9-FD83-42C7-AE61-FD0C0838D606}"/>
              </a:ext>
            </a:extLst>
          </p:cNvPr>
          <p:cNvSpPr txBox="1">
            <a:spLocks/>
          </p:cNvSpPr>
          <p:nvPr/>
        </p:nvSpPr>
        <p:spPr>
          <a:xfrm>
            <a:off x="1261005" y="4559129"/>
            <a:ext cx="9418320" cy="147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Общество с ограниченной ответственностью «Тюменская Центральная</a:t>
            </a:r>
            <a:br>
              <a:rPr lang="ru-RU" dirty="0"/>
            </a:br>
            <a:r>
              <a:rPr lang="ru-RU" dirty="0"/>
              <a:t>лаборатория»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8E4D82-D9A3-4E1E-AB5F-6B13FBC80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27" y="251428"/>
            <a:ext cx="2170717" cy="21595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7FF1CC-6E7C-4547-8755-F2875966F3E0}"/>
              </a:ext>
            </a:extLst>
          </p:cNvPr>
          <p:cNvSpPr txBox="1"/>
          <p:nvPr/>
        </p:nvSpPr>
        <p:spPr>
          <a:xfrm>
            <a:off x="5060641" y="6206462"/>
            <a:ext cx="1465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г. Тюмень</a:t>
            </a:r>
          </a:p>
        </p:txBody>
      </p:sp>
    </p:spTree>
    <p:extLst>
      <p:ext uri="{BB962C8B-B14F-4D97-AF65-F5344CB8AC3E}">
        <p14:creationId xmlns:p14="http://schemas.microsoft.com/office/powerpoint/2010/main" val="37299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74" y="116439"/>
            <a:ext cx="7994708" cy="662535"/>
          </a:xfrm>
        </p:spPr>
        <p:txBody>
          <a:bodyPr>
            <a:normAutofit/>
          </a:bodyPr>
          <a:lstStyle/>
          <a:p>
            <a:r>
              <a:rPr lang="ru-RU" sz="4000" dirty="0"/>
              <a:t>Группа Литолого-минералогическая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2ED6B-0C15-47FE-B5B2-865AF96D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38" y="251428"/>
            <a:ext cx="612779" cy="6096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E5279-965B-4083-85C1-BB90A7C3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E4A3C-5FB1-41BC-BEB2-6EEB3195763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50CCD83-2F2C-4B85-B15E-1720E708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0D984-5505-4CFD-82D2-B427988A7A51}"/>
              </a:ext>
            </a:extLst>
          </p:cNvPr>
          <p:cNvSpPr txBox="1"/>
          <p:nvPr/>
        </p:nvSpPr>
        <p:spPr>
          <a:xfrm>
            <a:off x="687899" y="1070522"/>
            <a:ext cx="6996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Группа литолого-минералогическая (ЛМ) занимается</a:t>
            </a:r>
            <a:r>
              <a:rPr lang="ru-RU" sz="1800" dirty="0">
                <a:latin typeface="+mj-lt"/>
              </a:rPr>
              <a:t> изучением общего минералогического состава пород </a:t>
            </a:r>
            <a:r>
              <a:rPr lang="ru-RU" sz="1800" dirty="0" err="1">
                <a:latin typeface="+mj-lt"/>
              </a:rPr>
              <a:t>рентгено</a:t>
            </a:r>
            <a:r>
              <a:rPr lang="ru-RU" sz="1800" dirty="0">
                <a:latin typeface="+mj-lt"/>
              </a:rPr>
              <a:t>-дифракционным методом РСА; изучение минерального состава глин методом РСА; определение карбонатности с раздельной оценкой содержания кальцита, доломита и нерастворимого остатка; определение объемной и весовой глинистости, гранулометрический (ситовый) анализ, гранулометрический анализ с использованием оптического (лазерного) анализатора.</a:t>
            </a:r>
            <a:endParaRPr lang="ru-RU" dirty="0"/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ACD6084C-DAA2-41C9-9A54-B2125757A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9946" r="3909" b="11202"/>
          <a:stretch/>
        </p:blipFill>
        <p:spPr>
          <a:xfrm rot="5400000">
            <a:off x="8438173" y="3927706"/>
            <a:ext cx="2442184" cy="15450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AFC207-FE79-447F-A8D6-BAEA5E5D7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62" y="3984811"/>
            <a:ext cx="2877902" cy="19453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BD8D3A-7A04-4C7D-88F2-DA50BEF09D96}"/>
              </a:ext>
            </a:extLst>
          </p:cNvPr>
          <p:cNvSpPr txBox="1"/>
          <p:nvPr/>
        </p:nvSpPr>
        <p:spPr>
          <a:xfrm>
            <a:off x="8741980" y="3040291"/>
            <a:ext cx="1704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Ситовой анализ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693E66-4719-4252-978E-BCBDA71B9FB2}"/>
              </a:ext>
            </a:extLst>
          </p:cNvPr>
          <p:cNvSpPr txBox="1"/>
          <p:nvPr/>
        </p:nvSpPr>
        <p:spPr>
          <a:xfrm>
            <a:off x="4988652" y="5921339"/>
            <a:ext cx="35965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Лазерный анализатор </a:t>
            </a:r>
            <a:r>
              <a:rPr lang="en-US" sz="1600" b="1" dirty="0" err="1"/>
              <a:t>Microtrec</a:t>
            </a:r>
            <a:r>
              <a:rPr lang="en-US" sz="1600" b="1" dirty="0"/>
              <a:t> S3500</a:t>
            </a:r>
            <a:endParaRPr lang="ru-RU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D8E91-397B-424A-9CC2-11093F60E3CC}"/>
              </a:ext>
            </a:extLst>
          </p:cNvPr>
          <p:cNvSpPr txBox="1"/>
          <p:nvPr/>
        </p:nvSpPr>
        <p:spPr>
          <a:xfrm>
            <a:off x="2841688" y="5922438"/>
            <a:ext cx="2405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/>
              <a:t>Карбонатомер</a:t>
            </a:r>
            <a:r>
              <a:rPr lang="ru-RU" sz="1600" b="1" dirty="0"/>
              <a:t> КМ-04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D5580-E006-4CAB-B694-8EFDC1743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2510" y="4113641"/>
            <a:ext cx="1945320" cy="16876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F701F0-3A73-4185-B7E8-BB4A9F250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8" y="3984813"/>
            <a:ext cx="2347812" cy="19453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42FBA4-E45D-4A60-A0F8-104E7D5CB734}"/>
              </a:ext>
            </a:extLst>
          </p:cNvPr>
          <p:cNvSpPr txBox="1"/>
          <p:nvPr/>
        </p:nvSpPr>
        <p:spPr>
          <a:xfrm>
            <a:off x="411447" y="5922438"/>
            <a:ext cx="2405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Определение общей карбонатности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8B41C-A71A-4397-B409-D1167BB12D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10078"/>
          <a:stretch/>
        </p:blipFill>
        <p:spPr>
          <a:xfrm rot="5400000">
            <a:off x="8501454" y="1043812"/>
            <a:ext cx="2088278" cy="19208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098F86-E875-48F3-A70D-930E3E6CFCCE}"/>
              </a:ext>
            </a:extLst>
          </p:cNvPr>
          <p:cNvSpPr txBox="1"/>
          <p:nvPr/>
        </p:nvSpPr>
        <p:spPr>
          <a:xfrm>
            <a:off x="8632848" y="5921339"/>
            <a:ext cx="2475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Установка РСА Дрон-7</a:t>
            </a:r>
          </a:p>
        </p:txBody>
      </p:sp>
    </p:spTree>
    <p:extLst>
      <p:ext uri="{BB962C8B-B14F-4D97-AF65-F5344CB8AC3E}">
        <p14:creationId xmlns:p14="http://schemas.microsoft.com/office/powerpoint/2010/main" val="33865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254" y="176173"/>
            <a:ext cx="8427833" cy="490528"/>
          </a:xfrm>
        </p:spPr>
        <p:txBody>
          <a:bodyPr>
            <a:noAutofit/>
          </a:bodyPr>
          <a:lstStyle/>
          <a:p>
            <a:r>
              <a:rPr lang="ru-RU" sz="3600" dirty="0"/>
              <a:t>Изготовление и описание, фото шлифов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E5279-965B-4083-85C1-BB90A7C37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E4A3C-5FB1-41BC-BEB2-6EEB3195763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50CCD83-2F2C-4B85-B15E-1720E708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11</a:t>
            </a:fld>
            <a:endParaRPr lang="ru-RU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C291BF27-A81E-4087-BD93-E67A710FC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6" y="3136716"/>
            <a:ext cx="984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+mj-lt"/>
                <a:cs typeface="Times New Roman" panose="02020603050405020304" pitchFamily="18" charset="0"/>
              </a:rPr>
              <a:t>Николи </a:t>
            </a:r>
            <a:r>
              <a:rPr lang="en-US" altLang="ru-RU" sz="1600" dirty="0">
                <a:latin typeface="+mj-lt"/>
                <a:cs typeface="Times New Roman" panose="02020603050405020304" pitchFamily="18" charset="0"/>
              </a:rPr>
              <a:t>II</a:t>
            </a:r>
            <a:endParaRPr lang="ru-RU" altLang="ru-RU" sz="16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1D1374C-8F40-4DBA-AEDF-79BA35BD51BA}"/>
              </a:ext>
            </a:extLst>
          </p:cNvPr>
          <p:cNvGrpSpPr/>
          <p:nvPr/>
        </p:nvGrpSpPr>
        <p:grpSpPr>
          <a:xfrm>
            <a:off x="383513" y="938214"/>
            <a:ext cx="3070225" cy="2214563"/>
            <a:chOff x="383513" y="938214"/>
            <a:chExt cx="3070225" cy="2214563"/>
          </a:xfrm>
        </p:grpSpPr>
        <p:pic>
          <p:nvPicPr>
            <p:cNvPr id="19" name="Рисунок 10" descr="014-50-101-2-40.jpeg">
              <a:extLst>
                <a:ext uri="{FF2B5EF4-FFF2-40B4-BE49-F238E27FC236}">
                  <a16:creationId xmlns:a16="http://schemas.microsoft.com/office/drawing/2014/main" id="{35E0E282-81ED-4E51-AF29-F4FE8F9BE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13" y="938214"/>
              <a:ext cx="3070225" cy="221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Скругленный прямоугольник 24">
              <a:extLst>
                <a:ext uri="{FF2B5EF4-FFF2-40B4-BE49-F238E27FC236}">
                  <a16:creationId xmlns:a16="http://schemas.microsoft.com/office/drawing/2014/main" id="{59E2286B-A727-4A5E-9849-8F5313DF4E08}"/>
                </a:ext>
              </a:extLst>
            </p:cNvPr>
            <p:cNvSpPr/>
            <p:nvPr/>
          </p:nvSpPr>
          <p:spPr>
            <a:xfrm>
              <a:off x="385061" y="1382813"/>
              <a:ext cx="711200" cy="21590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/>
                <a:t>Эффузив</a:t>
              </a: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6DDA2F0-4915-4A60-A407-BE1FF49C31FE}"/>
                </a:ext>
              </a:extLst>
            </p:cNvPr>
            <p:cNvGrpSpPr/>
            <p:nvPr/>
          </p:nvGrpSpPr>
          <p:grpSpPr>
            <a:xfrm>
              <a:off x="729588" y="961801"/>
              <a:ext cx="2667867" cy="1833988"/>
              <a:chOff x="729588" y="961801"/>
              <a:chExt cx="2667867" cy="1833988"/>
            </a:xfrm>
          </p:grpSpPr>
          <p:sp>
            <p:nvSpPr>
              <p:cNvPr id="21" name="Скругленный прямоугольник 10">
                <a:extLst>
                  <a:ext uri="{FF2B5EF4-FFF2-40B4-BE49-F238E27FC236}">
                    <a16:creationId xmlns:a16="http://schemas.microsoft.com/office/drawing/2014/main" id="{10A4792B-44BD-441C-BBDE-85D507F97C6B}"/>
                  </a:ext>
                </a:extLst>
              </p:cNvPr>
              <p:cNvSpPr/>
              <p:nvPr/>
            </p:nvSpPr>
            <p:spPr>
              <a:xfrm>
                <a:off x="2278988" y="964443"/>
                <a:ext cx="574675" cy="168275"/>
              </a:xfrm>
              <a:prstGeom prst="round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/>
                  <a:t>Кварц</a:t>
                </a:r>
              </a:p>
            </p:txBody>
          </p:sp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58FC22FC-FCB2-4C37-9C4B-909E8A1137CD}"/>
                  </a:ext>
                </a:extLst>
              </p:cNvPr>
              <p:cNvCxnSpPr/>
              <p:nvPr/>
            </p:nvCxnSpPr>
            <p:spPr>
              <a:xfrm flipH="1">
                <a:off x="2216422" y="1130965"/>
                <a:ext cx="144463" cy="2508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Скругленный прямоугольник 14">
                <a:extLst>
                  <a:ext uri="{FF2B5EF4-FFF2-40B4-BE49-F238E27FC236}">
                    <a16:creationId xmlns:a16="http://schemas.microsoft.com/office/drawing/2014/main" id="{D99EEEF6-1314-4214-8B62-1F109ED609BB}"/>
                  </a:ext>
                </a:extLst>
              </p:cNvPr>
              <p:cNvSpPr/>
              <p:nvPr/>
            </p:nvSpPr>
            <p:spPr>
              <a:xfrm>
                <a:off x="1866238" y="2197269"/>
                <a:ext cx="720725" cy="261938"/>
              </a:xfrm>
              <a:prstGeom prst="round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/>
                  <a:t>Полевой шпат</a:t>
                </a:r>
              </a:p>
            </p:txBody>
          </p:sp>
          <p:cxnSp>
            <p:nvCxnSpPr>
              <p:cNvPr id="24" name="Прямая со стрелкой 23">
                <a:extLst>
                  <a:ext uri="{FF2B5EF4-FFF2-40B4-BE49-F238E27FC236}">
                    <a16:creationId xmlns:a16="http://schemas.microsoft.com/office/drawing/2014/main" id="{75B9A102-B36D-4962-97DC-F51B6264007C}"/>
                  </a:ext>
                </a:extLst>
              </p:cNvPr>
              <p:cNvCxnSpPr/>
              <p:nvPr/>
            </p:nvCxnSpPr>
            <p:spPr>
              <a:xfrm>
                <a:off x="2324372" y="2470370"/>
                <a:ext cx="73025" cy="27463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Скругленный прямоугольник 19">
                <a:extLst>
                  <a:ext uri="{FF2B5EF4-FFF2-40B4-BE49-F238E27FC236}">
                    <a16:creationId xmlns:a16="http://schemas.microsoft.com/office/drawing/2014/main" id="{7365AAAD-BAEF-4232-AFD2-D33A294135F2}"/>
                  </a:ext>
                </a:extLst>
              </p:cNvPr>
              <p:cNvSpPr/>
              <p:nvPr/>
            </p:nvSpPr>
            <p:spPr>
              <a:xfrm>
                <a:off x="2822780" y="2361002"/>
                <a:ext cx="574675" cy="166687"/>
              </a:xfrm>
              <a:prstGeom prst="round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/>
                  <a:t>Кварц</a:t>
                </a:r>
              </a:p>
            </p:txBody>
          </p: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FC087A54-9590-4F74-8EA7-3D70D5E02985}"/>
                  </a:ext>
                </a:extLst>
              </p:cNvPr>
              <p:cNvCxnSpPr/>
              <p:nvPr/>
            </p:nvCxnSpPr>
            <p:spPr>
              <a:xfrm flipH="1">
                <a:off x="3062599" y="2544964"/>
                <a:ext cx="144462" cy="2508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Скругленный прямоугольник 21">
                <a:extLst>
                  <a:ext uri="{FF2B5EF4-FFF2-40B4-BE49-F238E27FC236}">
                    <a16:creationId xmlns:a16="http://schemas.microsoft.com/office/drawing/2014/main" id="{B0A73004-574C-4102-8AF2-69814A3A0B0F}"/>
                  </a:ext>
                </a:extLst>
              </p:cNvPr>
              <p:cNvSpPr/>
              <p:nvPr/>
            </p:nvSpPr>
            <p:spPr>
              <a:xfrm>
                <a:off x="1106448" y="1710641"/>
                <a:ext cx="720725" cy="263525"/>
              </a:xfrm>
              <a:prstGeom prst="round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/>
                  <a:t>Полевой шпат</a:t>
                </a:r>
              </a:p>
            </p:txBody>
          </p:sp>
          <p:cxnSp>
            <p:nvCxnSpPr>
              <p:cNvPr id="28" name="Прямая со стрелкой 27">
                <a:extLst>
                  <a:ext uri="{FF2B5EF4-FFF2-40B4-BE49-F238E27FC236}">
                    <a16:creationId xmlns:a16="http://schemas.microsoft.com/office/drawing/2014/main" id="{DB177C07-9F10-42F9-8A87-5FE1408A7448}"/>
                  </a:ext>
                </a:extLst>
              </p:cNvPr>
              <p:cNvCxnSpPr/>
              <p:nvPr/>
            </p:nvCxnSpPr>
            <p:spPr>
              <a:xfrm>
                <a:off x="1502219" y="1978954"/>
                <a:ext cx="73025" cy="27463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>
                <a:extLst>
                  <a:ext uri="{FF2B5EF4-FFF2-40B4-BE49-F238E27FC236}">
                    <a16:creationId xmlns:a16="http://schemas.microsoft.com/office/drawing/2014/main" id="{C4606ADA-F06D-4592-B35C-0E7A88AF3D73}"/>
                  </a:ext>
                </a:extLst>
              </p:cNvPr>
              <p:cNvCxnSpPr/>
              <p:nvPr/>
            </p:nvCxnSpPr>
            <p:spPr>
              <a:xfrm>
                <a:off x="783649" y="1598713"/>
                <a:ext cx="88900" cy="39687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Скругленный прямоугольник 46">
                <a:extLst>
                  <a:ext uri="{FF2B5EF4-FFF2-40B4-BE49-F238E27FC236}">
                    <a16:creationId xmlns:a16="http://schemas.microsoft.com/office/drawing/2014/main" id="{CC265CB4-5DC9-46DB-9084-FDC0608EDA8C}"/>
                  </a:ext>
                </a:extLst>
              </p:cNvPr>
              <p:cNvSpPr/>
              <p:nvPr/>
            </p:nvSpPr>
            <p:spPr>
              <a:xfrm>
                <a:off x="729588" y="961801"/>
                <a:ext cx="722313" cy="261937"/>
              </a:xfrm>
              <a:prstGeom prst="round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/>
                  <a:t>Полевой шпат</a:t>
                </a:r>
              </a:p>
            </p:txBody>
          </p: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BA17C3BF-6A41-483A-ADFE-3941BB729B65}"/>
                  </a:ext>
                </a:extLst>
              </p:cNvPr>
              <p:cNvCxnSpPr/>
              <p:nvPr/>
            </p:nvCxnSpPr>
            <p:spPr>
              <a:xfrm>
                <a:off x="1444275" y="1120775"/>
                <a:ext cx="51911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61012E8-D83B-480E-A2BA-0B400B692488}"/>
              </a:ext>
            </a:extLst>
          </p:cNvPr>
          <p:cNvGrpSpPr/>
          <p:nvPr/>
        </p:nvGrpSpPr>
        <p:grpSpPr>
          <a:xfrm>
            <a:off x="383513" y="3896159"/>
            <a:ext cx="3070225" cy="2214563"/>
            <a:chOff x="383513" y="3896159"/>
            <a:chExt cx="3070225" cy="2214563"/>
          </a:xfrm>
        </p:grpSpPr>
        <p:pic>
          <p:nvPicPr>
            <p:cNvPr id="20" name="Рисунок 11" descr="014-50-101-2-40+.jpeg">
              <a:extLst>
                <a:ext uri="{FF2B5EF4-FFF2-40B4-BE49-F238E27FC236}">
                  <a16:creationId xmlns:a16="http://schemas.microsoft.com/office/drawing/2014/main" id="{D59A5EDB-AD50-494F-B247-32A6218F9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13" y="3896159"/>
              <a:ext cx="3070225" cy="221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Скругленный прямоугольник 36">
              <a:extLst>
                <a:ext uri="{FF2B5EF4-FFF2-40B4-BE49-F238E27FC236}">
                  <a16:creationId xmlns:a16="http://schemas.microsoft.com/office/drawing/2014/main" id="{1A7BD642-7CC2-4F94-A44F-4A9977111AEA}"/>
                </a:ext>
              </a:extLst>
            </p:cNvPr>
            <p:cNvSpPr/>
            <p:nvPr/>
          </p:nvSpPr>
          <p:spPr>
            <a:xfrm>
              <a:off x="2162382" y="3987098"/>
              <a:ext cx="574675" cy="166688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/>
                <a:t>Кварц</a:t>
              </a:r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C163DDEF-BB08-481A-A0F1-0AB8D0C57913}"/>
                </a:ext>
              </a:extLst>
            </p:cNvPr>
            <p:cNvCxnSpPr/>
            <p:nvPr/>
          </p:nvCxnSpPr>
          <p:spPr>
            <a:xfrm flipH="1">
              <a:off x="2282575" y="4122605"/>
              <a:ext cx="144463" cy="250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Скругленный прямоугольник 38">
              <a:extLst>
                <a:ext uri="{FF2B5EF4-FFF2-40B4-BE49-F238E27FC236}">
                  <a16:creationId xmlns:a16="http://schemas.microsoft.com/office/drawing/2014/main" id="{2858CD14-AE76-4B39-957E-070C27300DC2}"/>
                </a:ext>
              </a:extLst>
            </p:cNvPr>
            <p:cNvSpPr/>
            <p:nvPr/>
          </p:nvSpPr>
          <p:spPr>
            <a:xfrm>
              <a:off x="1845601" y="5157084"/>
              <a:ext cx="720725" cy="263525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/>
                <a:t>Полевой шпат</a:t>
              </a:r>
            </a:p>
          </p:txBody>
        </p: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9F870557-08CF-4423-9694-A20B674227D9}"/>
                </a:ext>
              </a:extLst>
            </p:cNvPr>
            <p:cNvCxnSpPr>
              <a:cxnSpLocks/>
            </p:cNvCxnSpPr>
            <p:nvPr/>
          </p:nvCxnSpPr>
          <p:spPr>
            <a:xfrm>
              <a:off x="2360884" y="5414711"/>
              <a:ext cx="36513" cy="2136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Скругленный прямоугольник 40">
              <a:extLst>
                <a:ext uri="{FF2B5EF4-FFF2-40B4-BE49-F238E27FC236}">
                  <a16:creationId xmlns:a16="http://schemas.microsoft.com/office/drawing/2014/main" id="{021C4E5C-DFB1-46B4-8665-DE0D017D3C0C}"/>
                </a:ext>
              </a:extLst>
            </p:cNvPr>
            <p:cNvSpPr/>
            <p:nvPr/>
          </p:nvSpPr>
          <p:spPr>
            <a:xfrm>
              <a:off x="2794271" y="5303414"/>
              <a:ext cx="574675" cy="166687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/>
                <a:t>Кварц</a:t>
              </a:r>
            </a:p>
          </p:txBody>
        </p: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BFA8BECB-D792-4BF6-9EAB-A2E5DE05535D}"/>
                </a:ext>
              </a:extLst>
            </p:cNvPr>
            <p:cNvCxnSpPr/>
            <p:nvPr/>
          </p:nvCxnSpPr>
          <p:spPr>
            <a:xfrm flipH="1">
              <a:off x="3110117" y="5483406"/>
              <a:ext cx="144462" cy="250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Скругленный прямоугольник 42">
              <a:extLst>
                <a:ext uri="{FF2B5EF4-FFF2-40B4-BE49-F238E27FC236}">
                  <a16:creationId xmlns:a16="http://schemas.microsoft.com/office/drawing/2014/main" id="{2776C577-D726-4444-A6A6-3806D684F0ED}"/>
                </a:ext>
              </a:extLst>
            </p:cNvPr>
            <p:cNvSpPr/>
            <p:nvPr/>
          </p:nvSpPr>
          <p:spPr>
            <a:xfrm>
              <a:off x="1065193" y="4681854"/>
              <a:ext cx="720725" cy="261938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/>
                <a:t>Полевой шпат</a:t>
              </a:r>
            </a:p>
          </p:txBody>
        </p: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FA67CB56-4C5F-448F-BEE0-B182B1941F87}"/>
                </a:ext>
              </a:extLst>
            </p:cNvPr>
            <p:cNvCxnSpPr>
              <a:cxnSpLocks/>
            </p:cNvCxnSpPr>
            <p:nvPr/>
          </p:nvCxnSpPr>
          <p:spPr>
            <a:xfrm>
              <a:off x="1531719" y="4940256"/>
              <a:ext cx="73681" cy="2168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8E844A02-AE96-47E7-B9A4-F3E38C3775D7}"/>
                </a:ext>
              </a:extLst>
            </p:cNvPr>
            <p:cNvCxnSpPr>
              <a:cxnSpLocks/>
            </p:cNvCxnSpPr>
            <p:nvPr/>
          </p:nvCxnSpPr>
          <p:spPr>
            <a:xfrm>
              <a:off x="750823" y="4552547"/>
              <a:ext cx="97539" cy="3877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Скругленный прямоугольник 45">
              <a:extLst>
                <a:ext uri="{FF2B5EF4-FFF2-40B4-BE49-F238E27FC236}">
                  <a16:creationId xmlns:a16="http://schemas.microsoft.com/office/drawing/2014/main" id="{495E6FDB-0A13-4A78-84BD-5B6DC758AF9E}"/>
                </a:ext>
              </a:extLst>
            </p:cNvPr>
            <p:cNvSpPr/>
            <p:nvPr/>
          </p:nvSpPr>
          <p:spPr>
            <a:xfrm>
              <a:off x="472499" y="4339462"/>
              <a:ext cx="711200" cy="214312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/>
                <a:t>Эффузив</a:t>
              </a:r>
            </a:p>
          </p:txBody>
        </p:sp>
        <p:sp>
          <p:nvSpPr>
            <p:cNvPr id="43" name="Скругленный прямоугольник 50">
              <a:extLst>
                <a:ext uri="{FF2B5EF4-FFF2-40B4-BE49-F238E27FC236}">
                  <a16:creationId xmlns:a16="http://schemas.microsoft.com/office/drawing/2014/main" id="{EEF65E9B-AA53-4F0C-B681-FEDF2750C6BC}"/>
                </a:ext>
              </a:extLst>
            </p:cNvPr>
            <p:cNvSpPr/>
            <p:nvPr/>
          </p:nvSpPr>
          <p:spPr>
            <a:xfrm>
              <a:off x="729587" y="3937764"/>
              <a:ext cx="722313" cy="261938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/>
                <a:t>Полевой шпат</a:t>
              </a:r>
            </a:p>
          </p:txBody>
        </p:sp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E4E10178-AB12-4413-B94B-9AA638E85ED3}"/>
                </a:ext>
              </a:extLst>
            </p:cNvPr>
            <p:cNvCxnSpPr/>
            <p:nvPr/>
          </p:nvCxnSpPr>
          <p:spPr>
            <a:xfrm>
              <a:off x="1444274" y="4070442"/>
              <a:ext cx="51911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Прямоугольник 9">
            <a:extLst>
              <a:ext uri="{FF2B5EF4-FFF2-40B4-BE49-F238E27FC236}">
                <a16:creationId xmlns:a16="http://schemas.microsoft.com/office/drawing/2014/main" id="{69FBB9CB-589B-4C48-8EF9-FD2E70021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83" y="6110722"/>
            <a:ext cx="8817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+mj-lt"/>
                <a:cs typeface="Times New Roman" panose="02020603050405020304" pitchFamily="18" charset="0"/>
              </a:rPr>
              <a:t>Николи </a:t>
            </a:r>
          </a:p>
        </p:txBody>
      </p:sp>
      <p:pic>
        <p:nvPicPr>
          <p:cNvPr id="55" name="Объект 12">
            <a:extLst>
              <a:ext uri="{FF2B5EF4-FFF2-40B4-BE49-F238E27FC236}">
                <a16:creationId xmlns:a16="http://schemas.microsoft.com/office/drawing/2014/main" id="{CFE425A5-41AC-4F47-BC98-FC6639AE0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21" y="878398"/>
            <a:ext cx="3119429" cy="23341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70EBEE2-8CF0-4EBA-82F7-E0D8E39885CD}"/>
              </a:ext>
            </a:extLst>
          </p:cNvPr>
          <p:cNvSpPr txBox="1"/>
          <p:nvPr/>
        </p:nvSpPr>
        <p:spPr>
          <a:xfrm>
            <a:off x="3587022" y="846932"/>
            <a:ext cx="385283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Важнейшим элементом любого геологического исследования является точная диагностика горных пород, которая в значительной мере основана на анализе их физиографических особенностей. Петрографические исследования пород в шлифах позволяют проводить качественную и количественную диагностику осадочных пород. Для наблюдений в проходящем и поляризованном свете из горных пород изготавливают прокрашенные шлифы.</a:t>
            </a:r>
            <a:endParaRPr lang="en-US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</a:rPr>
              <a:t>	Количественный минералогический анализ в шлифах из песчано-алевритовых пород проводится по общепринятой методике [Черникова, 1970] на петрографической установке «Анализатор фрагментов микроструктуры твердых тел» с оптико-механическим оборудованием АФМТТ Керн С7 Панорама.</a:t>
            </a:r>
          </a:p>
          <a:p>
            <a:pPr algn="just"/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ABBA4-2CFA-46E4-9FDB-4CF7FEACE3AE}"/>
              </a:ext>
            </a:extLst>
          </p:cNvPr>
          <p:cNvSpPr txBox="1"/>
          <p:nvPr/>
        </p:nvSpPr>
        <p:spPr>
          <a:xfrm>
            <a:off x="7657066" y="3226515"/>
            <a:ext cx="3790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Станки для изготовления шлифов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F09609F-E1DD-4EC3-8C5B-6986F9057875}"/>
              </a:ext>
            </a:extLst>
          </p:cNvPr>
          <p:cNvSpPr txBox="1"/>
          <p:nvPr/>
        </p:nvSpPr>
        <p:spPr>
          <a:xfrm>
            <a:off x="8056671" y="6140033"/>
            <a:ext cx="29914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</a:rPr>
              <a:t>Микроскоп OlympusBX51</a:t>
            </a:r>
            <a:endParaRPr lang="ru-RU" sz="1600" b="1" dirty="0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14184-A7A0-457F-9158-026E0BF33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21" y="3674981"/>
            <a:ext cx="3119429" cy="243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640" y="104100"/>
            <a:ext cx="9258300" cy="662535"/>
          </a:xfrm>
        </p:spPr>
        <p:txBody>
          <a:bodyPr>
            <a:normAutofit/>
          </a:bodyPr>
          <a:lstStyle/>
          <a:p>
            <a:r>
              <a:rPr lang="ru-RU" sz="4000" dirty="0"/>
              <a:t>Группа Фильтрационно-емкостных свойств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2ED6B-0C15-47FE-B5B2-865AF96D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38" y="251428"/>
            <a:ext cx="612779" cy="6096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E5279-965B-4083-85C1-BB90A7C3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E4A3C-5FB1-41BC-BEB2-6EEB3195763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50CCD83-2F2C-4B85-B15E-1720E708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12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95FA4-09E2-444B-BFA9-C38D9F162425}"/>
              </a:ext>
            </a:extLst>
          </p:cNvPr>
          <p:cNvSpPr txBox="1"/>
          <p:nvPr/>
        </p:nvSpPr>
        <p:spPr>
          <a:xfrm>
            <a:off x="311917" y="791251"/>
            <a:ext cx="10326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	Группа фильтрационно-емкостных свойств (ФЕС) занимается подготовкой образцов и исследованиями порового пространства керна газоволюметрическим и </a:t>
            </a:r>
            <a:r>
              <a:rPr lang="ru-RU" sz="1600" dirty="0" err="1"/>
              <a:t>жидкостенасыщающими</a:t>
            </a:r>
            <a:r>
              <a:rPr lang="ru-RU" sz="1600" dirty="0"/>
              <a:t> методами.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429EB-5DE2-4470-B4CF-4329FC0C7610}"/>
              </a:ext>
            </a:extLst>
          </p:cNvPr>
          <p:cNvSpPr txBox="1"/>
          <p:nvPr/>
        </p:nvSpPr>
        <p:spPr>
          <a:xfrm>
            <a:off x="319309" y="1429517"/>
            <a:ext cx="103635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ea typeface="Times New Roman" panose="02020603050405020304" pitchFamily="18" charset="0"/>
              </a:rPr>
              <a:t>	П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еред проведением анализа образцов керна на емкостно-фильтрационные и физические свойства требуется предварительное экстрагирование керна – удаление из порового пространства всех оставшихся жидкостей, включающих фильтрат бурового раствора, пластовый солевой раствор и углеводороды.</a:t>
            </a:r>
          </a:p>
          <a:p>
            <a:pPr algn="just"/>
            <a:r>
              <a:rPr lang="ru-RU" sz="1400" dirty="0">
                <a:effectLst/>
                <a:ea typeface="Times New Roman" panose="02020603050405020304" pitchFamily="18" charset="0"/>
              </a:rPr>
              <a:t>	Абсолютная проницаемость образца керна измеряется на основе метода:</a:t>
            </a:r>
          </a:p>
          <a:p>
            <a:pPr marL="432000" indent="-285750" algn="just">
              <a:buFontTx/>
              <a:buChar char="-"/>
            </a:pPr>
            <a:r>
              <a:rPr lang="ru-RU" sz="1400" dirty="0">
                <a:effectLst/>
                <a:ea typeface="Times New Roman" panose="02020603050405020304" pitchFamily="18" charset="0"/>
              </a:rPr>
              <a:t>нестационарной фильтрации исследования проводится на установке «АР-608» Коэффициент открытой пористости газоволюметрическим методом так же определяется на установке «АР-608»;</a:t>
            </a:r>
          </a:p>
          <a:p>
            <a:pPr marL="432000" indent="-285750" algn="just">
              <a:buFontTx/>
              <a:buChar char="-"/>
            </a:pPr>
            <a:r>
              <a:rPr lang="ru-RU" sz="1400" dirty="0">
                <a:ea typeface="Times New Roman" panose="02020603050405020304" pitchFamily="18" charset="0"/>
              </a:rPr>
              <a:t>стационарной фильтрации исследования проводится на специальной установке с датчиками расходомера и манометрами.</a:t>
            </a:r>
          </a:p>
          <a:p>
            <a:pPr algn="just"/>
            <a:r>
              <a:rPr lang="ru-RU" sz="1400" dirty="0">
                <a:ea typeface="Times New Roman" panose="02020603050405020304" pitchFamily="18" charset="0"/>
              </a:rPr>
              <a:t>	Данные будут применены для построения модели коллектора, внесения поправок на давление в петрофизическую модель на всех этапах  ГРР и эксплуатации месторождения.</a:t>
            </a:r>
            <a:endParaRPr lang="ru-RU" sz="1400" dirty="0"/>
          </a:p>
          <a:p>
            <a:pPr algn="just"/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EDA810-032B-432C-88A2-B48C3D2C6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6" y="3849873"/>
            <a:ext cx="3114483" cy="22541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583AC4-C6FA-42E0-8768-BE8DBD1B25D8}"/>
              </a:ext>
            </a:extLst>
          </p:cNvPr>
          <p:cNvSpPr txBox="1"/>
          <p:nvPr/>
        </p:nvSpPr>
        <p:spPr>
          <a:xfrm>
            <a:off x="1382230" y="6178602"/>
            <a:ext cx="1569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Экстракция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813D90-98AB-4D2A-AC62-513C9047C7F1}"/>
              </a:ext>
            </a:extLst>
          </p:cNvPr>
          <p:cNvSpPr txBox="1"/>
          <p:nvPr/>
        </p:nvSpPr>
        <p:spPr>
          <a:xfrm>
            <a:off x="4516573" y="6143566"/>
            <a:ext cx="3108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Установка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«АР-608»</a:t>
            </a:r>
            <a:r>
              <a:rPr lang="ru-RU" sz="1600" b="1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B4E3D1-FD7F-4572-B6DD-76D0A1D06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9" y="3883115"/>
            <a:ext cx="2916909" cy="21876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0AC807-D85B-4DE3-B39D-82A8C4309935}"/>
              </a:ext>
            </a:extLst>
          </p:cNvPr>
          <p:cNvSpPr txBox="1"/>
          <p:nvPr/>
        </p:nvSpPr>
        <p:spPr>
          <a:xfrm>
            <a:off x="7696908" y="6034348"/>
            <a:ext cx="3140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Установка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газопроницаемости в АУ и ТБУ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E5ACA7-9232-4765-881A-1E43A4B9E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89" y="3879067"/>
            <a:ext cx="2918221" cy="218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28" y="-252540"/>
            <a:ext cx="9692640" cy="955040"/>
          </a:xfrm>
        </p:spPr>
        <p:txBody>
          <a:bodyPr>
            <a:no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600" dirty="0"/>
              <a:t>Система вакуумирования образцов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2BE491-E4AC-4B9E-A694-4E608C1DF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B04E1E-2E08-4AEB-B0A0-5F696A5CD00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01B829-1A8C-4663-85F2-3E3E4E0E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13</a:t>
            </a:fld>
            <a:endParaRPr lang="ru-RU"/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C466D1E0-15A5-44BB-BC62-5278EC9CB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9" y="1271405"/>
            <a:ext cx="3055613" cy="22917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B5407C-0A60-44D6-9E8A-D4745DB381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58" y="1271405"/>
            <a:ext cx="3055613" cy="22917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B6CF4D-412B-4CF0-A90C-C209887F6786}"/>
              </a:ext>
            </a:extLst>
          </p:cNvPr>
          <p:cNvSpPr/>
          <p:nvPr/>
        </p:nvSpPr>
        <p:spPr>
          <a:xfrm>
            <a:off x="831089" y="4308220"/>
            <a:ext cx="2849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dirty="0">
                <a:latin typeface="+mj-lt"/>
              </a:rPr>
              <a:t>Система вакуумирования образцов предназначена для подготовки образцов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к исследованиям </a:t>
            </a:r>
            <a:r>
              <a:rPr lang="ru-RU" dirty="0" err="1">
                <a:latin typeface="+mj-lt"/>
              </a:rPr>
              <a:t>жидкостенасыщающим</a:t>
            </a:r>
            <a:r>
              <a:rPr lang="ru-RU" dirty="0">
                <a:latin typeface="+mj-lt"/>
              </a:rPr>
              <a:t> методом.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A49ED-FF90-4355-865E-479C372AB4BA}"/>
              </a:ext>
            </a:extLst>
          </p:cNvPr>
          <p:cNvSpPr txBox="1"/>
          <p:nvPr/>
        </p:nvSpPr>
        <p:spPr>
          <a:xfrm>
            <a:off x="967910" y="3617783"/>
            <a:ext cx="2781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Система вакуумирования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B8781-0EAA-491B-AE92-CCBD024A2DD8}"/>
              </a:ext>
            </a:extLst>
          </p:cNvPr>
          <p:cNvSpPr txBox="1"/>
          <p:nvPr/>
        </p:nvSpPr>
        <p:spPr>
          <a:xfrm>
            <a:off x="8467008" y="3597112"/>
            <a:ext cx="2781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Пикнометр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FA16A-C52B-4910-9B49-3432D5011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7179" y="1302849"/>
            <a:ext cx="2585705" cy="19348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D5B8C0-1935-4C83-92DA-D3A8E1B1782C}"/>
              </a:ext>
            </a:extLst>
          </p:cNvPr>
          <p:cNvSpPr txBox="1"/>
          <p:nvPr/>
        </p:nvSpPr>
        <p:spPr>
          <a:xfrm>
            <a:off x="4573602" y="3617783"/>
            <a:ext cx="2781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Установка </a:t>
            </a:r>
            <a:r>
              <a:rPr lang="ru-RU" sz="1600" b="1" dirty="0" err="1"/>
              <a:t>донасыщения</a:t>
            </a:r>
            <a:endParaRPr lang="ru-RU" sz="16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C71165-59CA-4D2A-AA6C-F17AA074E7A1}"/>
              </a:ext>
            </a:extLst>
          </p:cNvPr>
          <p:cNvSpPr/>
          <p:nvPr/>
        </p:nvSpPr>
        <p:spPr>
          <a:xfrm>
            <a:off x="4299958" y="4308220"/>
            <a:ext cx="2849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dirty="0">
                <a:latin typeface="+mj-lt"/>
              </a:rPr>
              <a:t>Установка </a:t>
            </a:r>
            <a:r>
              <a:rPr lang="ru-RU" dirty="0" err="1">
                <a:latin typeface="+mj-lt"/>
              </a:rPr>
              <a:t>донасыщения</a:t>
            </a:r>
            <a:r>
              <a:rPr lang="ru-RU" dirty="0">
                <a:latin typeface="+mj-lt"/>
              </a:rPr>
              <a:t> позволяет </a:t>
            </a:r>
            <a:r>
              <a:rPr lang="ru-RU" dirty="0" err="1">
                <a:latin typeface="+mj-lt"/>
              </a:rPr>
              <a:t>донасытить</a:t>
            </a:r>
            <a:r>
              <a:rPr lang="ru-RU" dirty="0">
                <a:latin typeface="+mj-lt"/>
              </a:rPr>
              <a:t> образцы под давлением.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54D2DA4-7E0C-427E-8F0A-1586C4743E5E}"/>
              </a:ext>
            </a:extLst>
          </p:cNvPr>
          <p:cNvSpPr/>
          <p:nvPr/>
        </p:nvSpPr>
        <p:spPr>
          <a:xfrm>
            <a:off x="7872266" y="4308220"/>
            <a:ext cx="2849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dirty="0">
                <a:latin typeface="+mj-lt"/>
              </a:rPr>
              <a:t>Исследование минералогической плотности керна лабораторным пикнометрическим методом.</a:t>
            </a:r>
          </a:p>
        </p:txBody>
      </p:sp>
    </p:spTree>
    <p:extLst>
      <p:ext uri="{BB962C8B-B14F-4D97-AF65-F5344CB8AC3E}">
        <p14:creationId xmlns:p14="http://schemas.microsoft.com/office/powerpoint/2010/main" val="35858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55" y="-80671"/>
            <a:ext cx="9984095" cy="955040"/>
          </a:xfrm>
        </p:spPr>
        <p:txBody>
          <a:bodyPr>
            <a:normAutofit/>
          </a:bodyPr>
          <a:lstStyle/>
          <a:p>
            <a:pPr algn="ctr"/>
            <a:r>
              <a:rPr lang="ru-RU" sz="2600" dirty="0"/>
              <a:t>Установка для определение водоудерживающей способности методом центрифугирования и оборудование для определения УЭС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5F6A19-5202-4B7B-AC34-060EFF195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B9357A-1B94-4F40-B98E-8577A86A2A48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455CD3-AA23-42C9-887A-5C40374D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14</a:t>
            </a:fld>
            <a:endParaRPr lang="ru-RU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B5D85327-929E-4E97-9A89-DE6FA351381E}"/>
              </a:ext>
            </a:extLst>
          </p:cNvPr>
          <p:cNvSpPr txBox="1">
            <a:spLocks/>
          </p:cNvSpPr>
          <p:nvPr/>
        </p:nvSpPr>
        <p:spPr>
          <a:xfrm>
            <a:off x="531229" y="4549359"/>
            <a:ext cx="4980412" cy="152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>
                <a:latin typeface="+mj-lt"/>
                <a:cs typeface="Times New Roman" pitchFamily="18" charset="0"/>
              </a:rPr>
              <a:t>Используется для создания частичной насыщенности образцов, определения капиллярных сил, изучения структуры порового пространства, Дает базовые представления о породе, ее водоудерживающих свойствах. Данные применяются на всех этапах  ГРР и эксплуатации месторождений.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F53E33-3505-48F5-82D6-C042AC9DFB5A}"/>
              </a:ext>
            </a:extLst>
          </p:cNvPr>
          <p:cNvSpPr/>
          <p:nvPr/>
        </p:nvSpPr>
        <p:spPr>
          <a:xfrm>
            <a:off x="5950444" y="4549359"/>
            <a:ext cx="4980412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dirty="0">
                <a:latin typeface="+mj-lt"/>
                <a:cs typeface="Times New Roman" pitchFamily="18" charset="0"/>
              </a:rPr>
              <a:t>Данные необходимы для определения пористости по жидкости и получения алгоритмов интерпретации ГИС в части определения характера насыщения коллекторов.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3B9B77-8CBF-4BA5-80B7-8540A7B7B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1" y="1129844"/>
            <a:ext cx="3805155" cy="28473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E90DB4-7E9A-4C3C-903C-0B9CA78C0F6A}"/>
              </a:ext>
            </a:extLst>
          </p:cNvPr>
          <p:cNvSpPr txBox="1"/>
          <p:nvPr/>
        </p:nvSpPr>
        <p:spPr>
          <a:xfrm>
            <a:off x="688201" y="4013735"/>
            <a:ext cx="43846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b="1" dirty="0">
                <a:latin typeface="+mj-lt"/>
                <a:cs typeface="Times New Roman" pitchFamily="18" charset="0"/>
              </a:rPr>
              <a:t>Ультрацентрифуга "Sigma"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E8528-FFB0-4050-ADFD-24D48EA6BA67}"/>
              </a:ext>
            </a:extLst>
          </p:cNvPr>
          <p:cNvSpPr txBox="1"/>
          <p:nvPr/>
        </p:nvSpPr>
        <p:spPr>
          <a:xfrm>
            <a:off x="5950444" y="4093066"/>
            <a:ext cx="4980412" cy="491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b="1" dirty="0">
                <a:latin typeface="+mj-lt"/>
                <a:cs typeface="Times New Roman" pitchFamily="18" charset="0"/>
              </a:rPr>
              <a:t>Установка для определения удельного сопротивления керна</a:t>
            </a:r>
            <a:endParaRPr lang="ru-RU" sz="1600" b="1" cap="all" dirty="0">
              <a:latin typeface="+mj-lt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794D70-32C4-4216-897D-3FF737F53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34" y="1129843"/>
            <a:ext cx="3805156" cy="28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30" y="59828"/>
            <a:ext cx="9143684" cy="662535"/>
          </a:xfrm>
        </p:spPr>
        <p:txBody>
          <a:bodyPr>
            <a:noAutofit/>
          </a:bodyPr>
          <a:lstStyle/>
          <a:p>
            <a:r>
              <a:rPr lang="ru-RU" sz="4000" dirty="0"/>
              <a:t>Группа Специальных исследований керна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2ED6B-0C15-47FE-B5B2-865AF96D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38" y="251428"/>
            <a:ext cx="612779" cy="6096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E5279-965B-4083-85C1-BB90A7C3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E4A3C-5FB1-41BC-BEB2-6EEB3195763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50CCD83-2F2C-4B85-B15E-1720E708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15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3D6AA-164C-4572-B762-18746FC134EB}"/>
              </a:ext>
            </a:extLst>
          </p:cNvPr>
          <p:cNvSpPr txBox="1"/>
          <p:nvPr/>
        </p:nvSpPr>
        <p:spPr>
          <a:xfrm>
            <a:off x="580879" y="3924497"/>
            <a:ext cx="10369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	</a:t>
            </a:r>
            <a:r>
              <a:rPr lang="ru-RU" sz="1600" dirty="0" err="1"/>
              <a:t>Капилляриметрические</a:t>
            </a:r>
            <a:r>
              <a:rPr lang="ru-RU" sz="1600" dirty="0"/>
              <a:t> исследования методом полупроницаемой мембраны с определением: остаточной </a:t>
            </a:r>
            <a:r>
              <a:rPr lang="ru-RU" sz="1600" dirty="0" err="1"/>
              <a:t>водонасыщенности</a:t>
            </a:r>
            <a:r>
              <a:rPr lang="en-US" sz="1600" dirty="0"/>
              <a:t> </a:t>
            </a:r>
            <a:r>
              <a:rPr lang="ru-RU" sz="1600" dirty="0"/>
              <a:t>в атмосферных и моделирующие пластовые условия.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F7863A-F8B5-4468-B511-C24C0644C184}"/>
              </a:ext>
            </a:extLst>
          </p:cNvPr>
          <p:cNvSpPr txBox="1"/>
          <p:nvPr/>
        </p:nvSpPr>
        <p:spPr>
          <a:xfrm>
            <a:off x="480429" y="818261"/>
            <a:ext cx="1029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	Группа специальных исследований (СИ) проводит исследования пористости, УЭС при 100% </a:t>
            </a:r>
            <a:r>
              <a:rPr lang="ru-RU" sz="1600" dirty="0" err="1"/>
              <a:t>водонасыщенности</a:t>
            </a:r>
            <a:r>
              <a:rPr lang="ru-RU" sz="1600" dirty="0"/>
              <a:t> и акустических свойств в условиях моделирующие пластовые. Данные используются при моделировании процессов разработки,</a:t>
            </a:r>
            <a:r>
              <a:rPr lang="en-US" sz="1600" dirty="0"/>
              <a:t> </a:t>
            </a:r>
            <a:r>
              <a:rPr lang="ru-RU" sz="1600" dirty="0"/>
              <a:t>построении модели коллектора, интерпретации ГИС.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2F3D0-6D52-4C46-90C3-E86F409967C4}"/>
              </a:ext>
            </a:extLst>
          </p:cNvPr>
          <p:cNvSpPr txBox="1"/>
          <p:nvPr/>
        </p:nvSpPr>
        <p:spPr>
          <a:xfrm>
            <a:off x="3666806" y="1695687"/>
            <a:ext cx="235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Установка удельного электрического сопротивления в </a:t>
            </a:r>
            <a:r>
              <a:rPr lang="ru-RU" sz="1600" b="1" dirty="0" err="1"/>
              <a:t>термо</a:t>
            </a:r>
            <a:r>
              <a:rPr lang="ru-RU" sz="1600" b="1" dirty="0"/>
              <a:t>-барических условиях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08C55F-6D3B-45FC-A344-D47AA4681DF1}"/>
              </a:ext>
            </a:extLst>
          </p:cNvPr>
          <p:cNvSpPr txBox="1"/>
          <p:nvPr/>
        </p:nvSpPr>
        <p:spPr>
          <a:xfrm>
            <a:off x="9086400" y="1754701"/>
            <a:ext cx="22064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Установка для определения скорости прохождения продольных и поперечных волн в пластовых условиях TI-PS-1208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FD02A2-AECA-4379-A8D2-FB8481146005}"/>
              </a:ext>
            </a:extLst>
          </p:cNvPr>
          <p:cNvSpPr txBox="1"/>
          <p:nvPr/>
        </p:nvSpPr>
        <p:spPr>
          <a:xfrm>
            <a:off x="3751208" y="4585710"/>
            <a:ext cx="19234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Гравиметрическая система капиллярного давления </a:t>
            </a:r>
          </a:p>
          <a:p>
            <a:r>
              <a:rPr lang="ru-RU" sz="1600" b="1" dirty="0"/>
              <a:t>ГК-32 в атмосферных условиях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E4AFDC-773E-4D6B-B68B-1506048A3833}"/>
              </a:ext>
            </a:extLst>
          </p:cNvPr>
          <p:cNvSpPr txBox="1"/>
          <p:nvPr/>
        </p:nvSpPr>
        <p:spPr>
          <a:xfrm>
            <a:off x="9157144" y="4593503"/>
            <a:ext cx="2064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Система индивидуальной </a:t>
            </a:r>
            <a:r>
              <a:rPr lang="ru-RU" sz="1600" b="1" dirty="0" err="1"/>
              <a:t>капилляриметрии</a:t>
            </a:r>
            <a:r>
              <a:rPr lang="ru-RU" sz="1600" b="1" dirty="0"/>
              <a:t> в термобарических условиях ПИК-ИГК-ПЛ в </a:t>
            </a:r>
            <a:r>
              <a:rPr lang="ru-RU" sz="1600" b="1" dirty="0" err="1"/>
              <a:t>термо</a:t>
            </a:r>
            <a:r>
              <a:rPr lang="ru-RU" sz="1600" b="1" dirty="0"/>
              <a:t>-барических условиях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FD16388-7D5B-43D5-82DB-EE4406F3D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8" y="1768692"/>
            <a:ext cx="2983587" cy="21837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835AD0-FBBC-43B0-9381-7E99E45D6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32" y="1769830"/>
            <a:ext cx="2983587" cy="21826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2296AA-9BAE-44D6-8AFA-8C333A90C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8" y="4503650"/>
            <a:ext cx="2925185" cy="21882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E1DD36-DBFC-483A-B964-24099FEFC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12" y="4503072"/>
            <a:ext cx="2925185" cy="21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516" y="-245414"/>
            <a:ext cx="9692640" cy="95504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Установки Тех-ОФП для потоковых исследований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58FD8-C380-409E-B0E4-E2F1812CF0B0}"/>
              </a:ext>
            </a:extLst>
          </p:cNvPr>
          <p:cNvSpPr txBox="1"/>
          <p:nvPr/>
        </p:nvSpPr>
        <p:spPr>
          <a:xfrm>
            <a:off x="608589" y="6038069"/>
            <a:ext cx="835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Парк установок для потоковых исследований в системах Вода-Нефть, Вода-Газ и Нефть-Газ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5D71AF-B787-4B19-B348-E87D5E8A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0" y="1012321"/>
            <a:ext cx="3087051" cy="23099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D0F38-62BB-4F74-A250-CE0C32B08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2CC57-A960-460F-80F3-50A16B81EB91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437569-7032-48F3-B48B-CDFFACB1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16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135AA-57CB-438E-AC16-F0317F4B9B81}"/>
              </a:ext>
            </a:extLst>
          </p:cNvPr>
          <p:cNvSpPr txBox="1"/>
          <p:nvPr/>
        </p:nvSpPr>
        <p:spPr>
          <a:xfrm>
            <a:off x="7811527" y="1040256"/>
            <a:ext cx="293384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cap="none" dirty="0">
                <a:latin typeface="+mj-lt"/>
                <a:cs typeface="Times New Roman" pitchFamily="18" charset="0"/>
              </a:rPr>
              <a:t>	Так </a:t>
            </a:r>
            <a:r>
              <a:rPr lang="ru-RU" dirty="0">
                <a:latin typeface="+mj-lt"/>
                <a:cs typeface="Times New Roman" pitchFamily="18" charset="0"/>
              </a:rPr>
              <a:t>же в группе СИ имеется п</a:t>
            </a:r>
            <a:r>
              <a:rPr lang="ru-RU" sz="1800" cap="none" dirty="0">
                <a:latin typeface="+mj-lt"/>
                <a:cs typeface="Times New Roman" pitchFamily="18" charset="0"/>
              </a:rPr>
              <a:t>рограммно-аппаратный комплекс позволяющий моделировать процессы вытеснения и двухфазного течения флюидов через модель коллектора, создавать условия близкие к пластовым процессам.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cap="none" dirty="0">
                <a:latin typeface="+mj-lt"/>
                <a:cs typeface="Times New Roman" pitchFamily="18" charset="0"/>
              </a:rPr>
              <a:t>В результате определяются кривые ОФП, Кон и </a:t>
            </a:r>
            <a:r>
              <a:rPr lang="ru-RU" sz="1800" cap="none" dirty="0" err="1">
                <a:latin typeface="+mj-lt"/>
                <a:cs typeface="Times New Roman" pitchFamily="18" charset="0"/>
              </a:rPr>
              <a:t>Квыт</a:t>
            </a:r>
            <a:r>
              <a:rPr lang="ru-RU" sz="1800" cap="none" dirty="0">
                <a:latin typeface="+mj-lt"/>
                <a:cs typeface="Times New Roman" pitchFamily="18" charset="0"/>
              </a:rPr>
              <a:t> коллекторов, необходимые при интерпретации ГИС, гидродинамическом моде-</a:t>
            </a:r>
            <a:r>
              <a:rPr lang="ru-RU" sz="1800" cap="none" dirty="0" err="1">
                <a:latin typeface="+mj-lt"/>
                <a:cs typeface="Times New Roman" pitchFamily="18" charset="0"/>
              </a:rPr>
              <a:t>лировании</a:t>
            </a:r>
            <a:r>
              <a:rPr lang="ru-RU" sz="1800" cap="none" dirty="0">
                <a:latin typeface="+mj-lt"/>
                <a:cs typeface="Times New Roman" pitchFamily="18" charset="0"/>
              </a:rPr>
              <a:t> и </a:t>
            </a:r>
            <a:r>
              <a:rPr lang="ru-RU" sz="1800" cap="none" dirty="0" err="1">
                <a:latin typeface="+mj-lt"/>
                <a:cs typeface="Times New Roman" pitchFamily="18" charset="0"/>
              </a:rPr>
              <a:t>проекти-ровании</a:t>
            </a:r>
            <a:r>
              <a:rPr lang="ru-RU" sz="1800" cap="none" dirty="0">
                <a:latin typeface="+mj-lt"/>
                <a:cs typeface="Times New Roman" pitchFamily="18" charset="0"/>
              </a:rPr>
              <a:t> и эксплуатации.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433D89-59DB-4D3E-B590-FDE38EE1C3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92" y="994853"/>
            <a:ext cx="3087052" cy="23099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38C240-34A6-43AB-AD4A-AB9FE4518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1" y="3660594"/>
            <a:ext cx="3087050" cy="23099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583F28-B808-4CA6-B99C-E8D6306FF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92" y="3655272"/>
            <a:ext cx="3087049" cy="23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26" y="150492"/>
            <a:ext cx="8393748" cy="662534"/>
          </a:xfrm>
        </p:spPr>
        <p:txBody>
          <a:bodyPr>
            <a:normAutofit/>
          </a:bodyPr>
          <a:lstStyle/>
          <a:p>
            <a:r>
              <a:rPr lang="ru-RU" sz="4000" dirty="0"/>
              <a:t>Химико-аналитическая лаборатория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D0F38-62BB-4F74-A250-CE0C32B08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2CC57-A960-460F-80F3-50A16B81EB91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437569-7032-48F3-B48B-CDFFACB1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17</a:t>
            </a:fld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169B082-AE10-4D9B-88D0-61D2A109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18404"/>
          <a:stretch>
            <a:fillRect/>
          </a:stretch>
        </p:blipFill>
        <p:spPr bwMode="auto">
          <a:xfrm>
            <a:off x="359107" y="1447138"/>
            <a:ext cx="2670066" cy="193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 descr="C:\Documents and Settings\VTanser\Рабочий стол\Оборудование фото\WP_20140606_007.jpg">
            <a:extLst>
              <a:ext uri="{FF2B5EF4-FFF2-40B4-BE49-F238E27FC236}">
                <a16:creationId xmlns:a16="http://schemas.microsoft.com/office/drawing/2014/main" id="{D6786348-C9D4-4F75-987A-28F58323C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107" y="4322203"/>
            <a:ext cx="2670065" cy="19392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794D56E4-6C29-4549-94D1-101F5066D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361" y="1417559"/>
            <a:ext cx="2591451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+mj-lt"/>
              </a:rPr>
              <a:t>Атомно-эмиссионный спектрометр с продуктивно-связанной плазмой</a:t>
            </a:r>
            <a:endParaRPr lang="en-US" sz="1400" b="1" dirty="0">
              <a:latin typeface="+mj-lt"/>
            </a:endParaRPr>
          </a:p>
          <a:p>
            <a:pPr algn="just">
              <a:defRPr/>
            </a:pPr>
            <a:r>
              <a:rPr lang="en-US" sz="1400" b="1" dirty="0">
                <a:latin typeface="+mj-lt"/>
              </a:rPr>
              <a:t>Optima 2000-DV</a:t>
            </a:r>
            <a:endParaRPr lang="ru-RU" sz="1400" b="1" dirty="0">
              <a:latin typeface="+mj-lt"/>
            </a:endParaRPr>
          </a:p>
          <a:p>
            <a:pPr algn="just">
              <a:defRPr/>
            </a:pPr>
            <a:endParaRPr lang="ru-RU" sz="1200" b="1" dirty="0">
              <a:latin typeface="+mj-lt"/>
            </a:endParaRPr>
          </a:p>
          <a:p>
            <a:pPr algn="just">
              <a:defRPr/>
            </a:pPr>
            <a:r>
              <a:rPr lang="ru-RU" sz="1200" dirty="0">
                <a:latin typeface="+mj-lt"/>
              </a:rPr>
              <a:t>Спектрометр обеспечивает количественное определение более 50 элементов в различных объектах: экологических, геологических. В лаборатории применяется для определения микроэлементов в водных растворах и кислотных вытяжках.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0A9EE2C-5C03-4DC4-810A-6C6006F3C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173" y="4326184"/>
            <a:ext cx="257163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+mj-lt"/>
              </a:rPr>
              <a:t>Атомно-абсорбционный спектрометр </a:t>
            </a:r>
            <a:r>
              <a:rPr lang="en-US" sz="1400" b="1" dirty="0">
                <a:latin typeface="+mj-lt"/>
              </a:rPr>
              <a:t>Aanalyst-200</a:t>
            </a:r>
            <a:endParaRPr lang="ru-RU" sz="1400" b="1" dirty="0">
              <a:latin typeface="+mj-lt"/>
            </a:endParaRPr>
          </a:p>
          <a:p>
            <a:pPr algn="just">
              <a:defRPr/>
            </a:pPr>
            <a:endParaRPr lang="ru-RU" sz="1200" dirty="0">
              <a:latin typeface="+mj-lt"/>
            </a:endParaRPr>
          </a:p>
          <a:p>
            <a:pPr algn="just">
              <a:defRPr/>
            </a:pPr>
            <a:r>
              <a:rPr lang="ru-RU" sz="1200" dirty="0">
                <a:latin typeface="+mj-lt"/>
              </a:rPr>
              <a:t>Предназначен для определения содержания химических элементов (прежде всего металлов) в пробах воды разного типа, а также в почвах и донных отложениях после их минерализации.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34FE73B7-75C5-46C8-A28D-2526FF57C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826" y="1432711"/>
            <a:ext cx="267006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+mj-lt"/>
              </a:rPr>
              <a:t>Пламенный фотометр ПФА-378</a:t>
            </a:r>
          </a:p>
          <a:p>
            <a:pPr algn="just">
              <a:defRPr/>
            </a:pPr>
            <a:endParaRPr lang="ru-RU" sz="1400" b="1" dirty="0">
              <a:latin typeface="+mj-lt"/>
            </a:endParaRPr>
          </a:p>
          <a:p>
            <a:pPr algn="just">
              <a:defRPr/>
            </a:pPr>
            <a:r>
              <a:rPr lang="ru-RU" sz="1200" dirty="0">
                <a:latin typeface="+mj-lt"/>
              </a:rPr>
              <a:t>ПФА предназначен для определения щелочных металлов в водных средах (природная, питьевая, сточная вода) и в горных породах.</a:t>
            </a:r>
          </a:p>
          <a:p>
            <a:pPr algn="just">
              <a:defRPr/>
            </a:pPr>
            <a:endParaRPr lang="ru-RU" sz="1600" dirty="0">
              <a:latin typeface="+mj-lt"/>
            </a:endParaRPr>
          </a:p>
          <a:p>
            <a:pPr algn="just">
              <a:defRPr/>
            </a:pPr>
            <a:endParaRPr lang="ru-RU" sz="800" dirty="0"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6B14D3-2243-4530-ABCA-38FAA4A8F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2"/>
          <a:stretch/>
        </p:blipFill>
        <p:spPr>
          <a:xfrm rot="5400000">
            <a:off x="6170157" y="1081739"/>
            <a:ext cx="1939270" cy="2670068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FB0387-413A-44B5-A7E9-5EACC7C4465A}"/>
              </a:ext>
            </a:extLst>
          </p:cNvPr>
          <p:cNvSpPr txBox="1"/>
          <p:nvPr/>
        </p:nvSpPr>
        <p:spPr>
          <a:xfrm>
            <a:off x="424504" y="755025"/>
            <a:ext cx="1026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b="0" i="0" dirty="0">
                <a:solidFill>
                  <a:srgbClr val="282828"/>
                </a:solidFill>
                <a:effectLst/>
              </a:rPr>
              <a:t>	</a:t>
            </a:r>
            <a:r>
              <a:rPr lang="ru-RU" b="0" i="0" dirty="0">
                <a:solidFill>
                  <a:srgbClr val="282828"/>
                </a:solidFill>
                <a:effectLst/>
                <a:latin typeface="inherit"/>
              </a:rPr>
              <a:t>Химико-аналитическая лаборатория выполняет химический анализ на следующем оборудовании.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73395-1436-4CB6-9B9C-AD81A24C4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44"/>
          <a:stretch/>
        </p:blipFill>
        <p:spPr>
          <a:xfrm>
            <a:off x="5804758" y="4322203"/>
            <a:ext cx="2670068" cy="1939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9BE5D1-5421-4D07-9435-B6485730F8E7}"/>
              </a:ext>
            </a:extLst>
          </p:cNvPr>
          <p:cNvSpPr txBox="1"/>
          <p:nvPr/>
        </p:nvSpPr>
        <p:spPr>
          <a:xfrm>
            <a:off x="8595804" y="4261678"/>
            <a:ext cx="254908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Система капиллярного электрофореза «Капель-105М»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Предназначена для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количест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-венного и качественного определения состава проб веществ методом капиллярного электрофореза в пробах воды.</a:t>
            </a:r>
          </a:p>
        </p:txBody>
      </p:sp>
    </p:spTree>
    <p:extLst>
      <p:ext uri="{BB962C8B-B14F-4D97-AF65-F5344CB8AC3E}">
        <p14:creationId xmlns:p14="http://schemas.microsoft.com/office/powerpoint/2010/main" val="5011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D0F38-62BB-4F74-A250-CE0C32B08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2CC57-A960-460F-80F3-50A16B81EB91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437569-7032-48F3-B48B-CDFFACB1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18</a:t>
            </a:fld>
            <a:endParaRPr lang="ru-RU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794D56E4-6C29-4549-94D1-101F5066D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942" y="787636"/>
            <a:ext cx="263445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+mj-lt"/>
              </a:rPr>
              <a:t>Анализатор содержания нефтепродуктов АН-2</a:t>
            </a:r>
          </a:p>
          <a:p>
            <a:pPr algn="just">
              <a:defRPr/>
            </a:pPr>
            <a:endParaRPr lang="ru-RU" sz="1400" b="1" dirty="0">
              <a:latin typeface="+mj-lt"/>
            </a:endParaRPr>
          </a:p>
          <a:p>
            <a:pPr algn="just">
              <a:defRPr/>
            </a:pPr>
            <a:r>
              <a:rPr lang="ru-RU" sz="1200" dirty="0">
                <a:latin typeface="+mj-lt"/>
              </a:rPr>
              <a:t>Предназначен для количественного определения нефтепродуктов методом ИК-спектрометрии различных объектов экологического контроля (вода природная, почва, донные отложения).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0A9EE2C-5C03-4DC4-810A-6C6006F3C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943" y="3877659"/>
            <a:ext cx="263445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Анализатор жидкости Флюорат-02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Предназначен для измерения массовой концентрации неорганических и органических соединений в воде (АПАВ, фенолы, и др.)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34FE73B7-75C5-46C8-A28D-2526FF57C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4978" y="793703"/>
            <a:ext cx="260529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+mj-lt"/>
              </a:rPr>
              <a:t>Спектрофотометр КФК-3КМ</a:t>
            </a:r>
          </a:p>
          <a:p>
            <a:pPr algn="just">
              <a:defRPr/>
            </a:pPr>
            <a:endParaRPr lang="ru-RU" sz="1400" b="1" dirty="0">
              <a:latin typeface="+mj-lt"/>
            </a:endParaRPr>
          </a:p>
          <a:p>
            <a:pPr algn="just">
              <a:defRPr/>
            </a:pPr>
            <a:r>
              <a:rPr lang="ru-RU" sz="1200" dirty="0">
                <a:latin typeface="+mj-lt"/>
              </a:rPr>
              <a:t>Предназначен для определения массовой концентрации веществ фотометрическим методом. Применяется для определения растворенных веществ в пробах воды, почвы, донных отложениях.</a:t>
            </a:r>
          </a:p>
          <a:p>
            <a:pPr algn="just">
              <a:defRPr/>
            </a:pPr>
            <a:endParaRPr lang="ru-RU" sz="800" dirty="0">
              <a:latin typeface="+mj-lt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8C6C60EE-501B-416E-9FFC-93053DDA7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643" y="3822510"/>
            <a:ext cx="260262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+mj-lt"/>
              </a:rPr>
              <a:t>Анализатор ртути РА-915</a:t>
            </a:r>
          </a:p>
          <a:p>
            <a:pPr algn="just">
              <a:defRPr/>
            </a:pPr>
            <a:endParaRPr lang="ru-RU" sz="1200" dirty="0">
              <a:latin typeface="+mj-lt"/>
            </a:endParaRPr>
          </a:p>
          <a:p>
            <a:pPr algn="just">
              <a:defRPr/>
            </a:pPr>
            <a:r>
              <a:rPr lang="ru-RU" sz="1200" dirty="0">
                <a:latin typeface="+mj-lt"/>
              </a:rPr>
              <a:t>Лабораторный анализатор для определения массовой концентрации  ртути в пробах воды методом «холодного пара» и в почве и донных отложениях методом пиролиза.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0093CC-0685-4D0C-A886-7E8CD0BE8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0" y="866814"/>
            <a:ext cx="2695095" cy="16812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B76FEE-EDA7-4780-837D-599CF488A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/>
          <a:stretch/>
        </p:blipFill>
        <p:spPr>
          <a:xfrm>
            <a:off x="5698038" y="787636"/>
            <a:ext cx="2686303" cy="1754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190A8D-5849-4914-A898-A5E8762E2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163"/>
          <a:stretch/>
        </p:blipFill>
        <p:spPr>
          <a:xfrm>
            <a:off x="5689246" y="3831640"/>
            <a:ext cx="2695095" cy="19386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6EB8E-B5A1-4B8D-9533-FE530AF25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210" y="3831640"/>
            <a:ext cx="2670279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FA6600-3C52-433B-8CFA-87C6C865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BB58D5-544F-42EF-91CF-5DC86EC03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CC414-F773-4A8D-8F22-C7C0036D4798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A4EABA1-D1AA-4735-B390-81E271FF3683}"/>
              </a:ext>
            </a:extLst>
          </p:cNvPr>
          <p:cNvSpPr txBox="1">
            <a:spLocks/>
          </p:cNvSpPr>
          <p:nvPr/>
        </p:nvSpPr>
        <p:spPr>
          <a:xfrm>
            <a:off x="2843360" y="62223"/>
            <a:ext cx="8906680" cy="596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Аналитические работы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D76443-9159-4B1F-8E55-FAB12AC0F60E}"/>
              </a:ext>
            </a:extLst>
          </p:cNvPr>
          <p:cNvSpPr/>
          <p:nvPr/>
        </p:nvSpPr>
        <p:spPr>
          <a:xfrm>
            <a:off x="447889" y="6122873"/>
            <a:ext cx="30621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000" dirty="0">
                <a:latin typeface="+mj-lt"/>
                <a:cs typeface="+mn-cs"/>
              </a:rPr>
              <a:t>Сопоставление абсолютной проницаемости </a:t>
            </a:r>
            <a:r>
              <a:rPr lang="ru-RU" sz="1000" dirty="0">
                <a:latin typeface="+mj-lt"/>
              </a:rPr>
              <a:t>и открытой пористости с выделением пластов (а), с выделением </a:t>
            </a:r>
            <a:r>
              <a:rPr lang="ru-RU" sz="1000" dirty="0" err="1">
                <a:latin typeface="+mj-lt"/>
              </a:rPr>
              <a:t>литотипов</a:t>
            </a:r>
            <a:r>
              <a:rPr lang="ru-RU" sz="1000" dirty="0">
                <a:latin typeface="+mj-lt"/>
              </a:rPr>
              <a:t> (б)</a:t>
            </a:r>
            <a:endParaRPr lang="ru-RU" sz="1000" dirty="0">
              <a:latin typeface="+mj-lt"/>
              <a:cs typeface="+mn-cs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7461C440-B821-4E55-8D82-7EF233C61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5242"/>
          <a:stretch/>
        </p:blipFill>
        <p:spPr bwMode="auto">
          <a:xfrm>
            <a:off x="679612" y="1143168"/>
            <a:ext cx="2446343" cy="222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A09ECA23-EBBA-4FA0-B668-FE3B396B2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6958"/>
          <a:stretch/>
        </p:blipFill>
        <p:spPr bwMode="auto">
          <a:xfrm>
            <a:off x="679612" y="3794081"/>
            <a:ext cx="2431664" cy="222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A3DF89-9092-4D8B-9B3E-14750EB2E0B0}"/>
              </a:ext>
            </a:extLst>
          </p:cNvPr>
          <p:cNvSpPr txBox="1"/>
          <p:nvPr/>
        </p:nvSpPr>
        <p:spPr>
          <a:xfrm>
            <a:off x="592806" y="762203"/>
            <a:ext cx="10384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После завершения исследований аналитическим отделом проводится анализ полученных данных со всех видов исследований.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70095115-569A-4EC5-821E-18C0BE70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8196" y="3794081"/>
            <a:ext cx="2543223" cy="2225379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C93BD368-97EE-49A1-86E7-6830DC25D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6571" y="1177579"/>
            <a:ext cx="2543223" cy="222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7A7C199-1937-4F12-8E53-9CC7BB38E49B}"/>
              </a:ext>
            </a:extLst>
          </p:cNvPr>
          <p:cNvSpPr/>
          <p:nvPr/>
        </p:nvSpPr>
        <p:spPr>
          <a:xfrm>
            <a:off x="3823511" y="6122873"/>
            <a:ext cx="29125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cs typeface="Arial" pitchFamily="34" charset="0"/>
              </a:rPr>
              <a:t>Гистограммы распределения открытой пористости по воде (а), абсолютной проницаемости (б), объемной плотности</a:t>
            </a:r>
            <a:endParaRPr lang="ru-RU" sz="1000" dirty="0"/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F1B0623-EA11-4436-8449-541CB216A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882429"/>
              </p:ext>
            </p:extLst>
          </p:nvPr>
        </p:nvGraphicFramePr>
        <p:xfrm>
          <a:off x="7594657" y="1121687"/>
          <a:ext cx="2942777" cy="254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DBB977A-3EB6-4FFD-9DF9-3227397925C9}"/>
              </a:ext>
            </a:extLst>
          </p:cNvPr>
          <p:cNvSpPr txBox="1"/>
          <p:nvPr/>
        </p:nvSpPr>
        <p:spPr>
          <a:xfrm>
            <a:off x="7527595" y="6237015"/>
            <a:ext cx="3449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ru-RU" sz="1000" dirty="0">
                <a:latin typeface="+mj-lt"/>
                <a:cs typeface="Times New Roman" pitchFamily="18" charset="0"/>
              </a:rPr>
              <a:t>Результаты экспериментов ОТНОСИТЕЛЬНОЙ ФАЗОВОЙ ПРОНИЦАЕМОСТИ  В СИСТЕМЕ: </a:t>
            </a:r>
          </a:p>
          <a:p>
            <a:pPr algn="just" eaLnBrk="1" hangingPunct="1"/>
            <a:r>
              <a:rPr lang="ru-RU" sz="1000" dirty="0">
                <a:latin typeface="+mj-lt"/>
                <a:cs typeface="Times New Roman" pitchFamily="18" charset="0"/>
              </a:rPr>
              <a:t>(а) «вода -нефть»; (б) «нефть - газ» </a:t>
            </a:r>
            <a:endParaRPr lang="ru-RU" altLang="ru-RU" sz="1000" b="1" baseline="-25000" dirty="0">
              <a:latin typeface="+mj-lt"/>
            </a:endParaRP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2191388B-8D3B-48C0-8C24-FAEC62D384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518454"/>
              </p:ext>
            </p:extLst>
          </p:nvPr>
        </p:nvGraphicFramePr>
        <p:xfrm>
          <a:off x="7594658" y="3754648"/>
          <a:ext cx="2942777" cy="24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C243551-5B78-4166-85E0-3629A331C893}"/>
              </a:ext>
            </a:extLst>
          </p:cNvPr>
          <p:cNvSpPr txBox="1"/>
          <p:nvPr/>
        </p:nvSpPr>
        <p:spPr>
          <a:xfrm>
            <a:off x="55867" y="1376663"/>
            <a:ext cx="503244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shade val="95000"/>
                </a:srgbClr>
              </a:buClr>
              <a:buSzPct val="65000"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(а)</a:t>
            </a:r>
            <a:endParaRPr kumimoji="0" lang="ru-RU" sz="160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398481-75B3-4C7C-B9BE-1DA40DEF0BAE}"/>
              </a:ext>
            </a:extLst>
          </p:cNvPr>
          <p:cNvSpPr txBox="1"/>
          <p:nvPr/>
        </p:nvSpPr>
        <p:spPr>
          <a:xfrm>
            <a:off x="55867" y="3987037"/>
            <a:ext cx="503244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shade val="95000"/>
                </a:srgbClr>
              </a:buClr>
              <a:buSzPct val="65000"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(б)</a:t>
            </a:r>
            <a:endParaRPr kumimoji="0" lang="ru-RU" sz="160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E5A1AB0-2CD3-4401-AD56-F754DCDA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2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559E33-3BF8-4CB5-BD13-5CB448BC8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EA024-E422-49BD-A841-414A0E4CD3C9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3BCDB8-3C59-40C3-B94A-A5C831232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639" y="2626168"/>
            <a:ext cx="2880844" cy="28570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E5D57D-18D6-4DB2-8D55-A5103B17F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348" y="1667070"/>
            <a:ext cx="1829749" cy="168416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B44E77E-3A52-48D8-9C11-C935E545E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7000" contrast="-52000"/>
          </a:blip>
          <a:srcRect t="2985" r="44611"/>
          <a:stretch>
            <a:fillRect/>
          </a:stretch>
        </p:blipFill>
        <p:spPr bwMode="auto">
          <a:xfrm rot="21003000">
            <a:off x="451565" y="1213205"/>
            <a:ext cx="1931758" cy="2825926"/>
          </a:xfrm>
          <a:prstGeom prst="rect">
            <a:avLst/>
          </a:prstGeom>
          <a:noFill/>
          <a:ln>
            <a:headEnd/>
            <a:tailEnd/>
          </a:ln>
          <a:effectLst>
            <a:outerShdw blurRad="381000" dist="381000" dir="8100000" sx="109000" sy="109000" rotWithShape="0">
              <a:srgbClr val="000000">
                <a:alpha val="40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C82CE7-2009-47A3-9F6E-0C43990A7D17}"/>
              </a:ext>
            </a:extLst>
          </p:cNvPr>
          <p:cNvSpPr txBox="1"/>
          <p:nvPr/>
        </p:nvSpPr>
        <p:spPr>
          <a:xfrm>
            <a:off x="4465340" y="719734"/>
            <a:ext cx="6542557" cy="6031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600" dirty="0"/>
              <a:t>	ООО «Тюменская Центральная лаборатория»  - один из ведущих лабораторно-аналитических центров Западной Сибири, выполняющих комплексные исследования горных пород, керна и воды. </a:t>
            </a:r>
          </a:p>
          <a:p>
            <a:pPr indent="476250" algn="just" fontAlgn="base">
              <a:lnSpc>
                <a:spcPct val="107000"/>
              </a:lnSpc>
            </a:pPr>
            <a:r>
              <a:rPr lang="ru-RU" sz="1600" dirty="0"/>
              <a:t>В Тюменской Центральной лаборатории выполняются все виды лабораторно-аналитических исследований, которые дают представление о коллекторских свойствах горных пород, физико-химических характеристиках нефти, газа, газового конденсата, пластовых вод. Такая информация необходима для ведения геологоразведочных работ, работ по добыче нефти и газа, подсчета запасов углеводородного сырья, оптимизации системы разработки месторождений, геологического моделирования.</a:t>
            </a:r>
          </a:p>
          <a:p>
            <a:pPr indent="450215" algn="just">
              <a:spcBef>
                <a:spcPts val="600"/>
              </a:spcBef>
            </a:pPr>
            <a:r>
              <a:rPr lang="ru-RU" sz="1600" dirty="0"/>
              <a:t>Предприятие ведет исследования горных пород и керна, а также минералов нерудного сырья. Выполняемые аналитические работы включают в себя: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/>
              <a:t>комплексные исследования кернового материала;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/>
              <a:t>химический анализ воды: питьевой, природной (поверхностной, подземной), сточной, минерализованной, дистиллированной, атмосферных осадков;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/>
              <a:t>химический анализ почв, донных отложений, торфа, грунтов, горных пород (силикатный анализ).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	Также осуществляются тематические работы и предлагаются услуги в области экологического мониторинга.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C4F6BD3-458F-4E47-A99F-3C92055CD8C0}"/>
              </a:ext>
            </a:extLst>
          </p:cNvPr>
          <p:cNvSpPr txBox="1">
            <a:spLocks/>
          </p:cNvSpPr>
          <p:nvPr/>
        </p:nvSpPr>
        <p:spPr>
          <a:xfrm>
            <a:off x="3569969" y="139853"/>
            <a:ext cx="8180071" cy="955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Описание ООО «ТЦЛ»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5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FA6600-3C52-433B-8CFA-87C6C865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BB58D5-544F-42EF-91CF-5DC86EC03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CC414-F773-4A8D-8F22-C7C0036D4798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A4EABA1-D1AA-4735-B390-81E271FF3683}"/>
              </a:ext>
            </a:extLst>
          </p:cNvPr>
          <p:cNvSpPr txBox="1">
            <a:spLocks/>
          </p:cNvSpPr>
          <p:nvPr/>
        </p:nvSpPr>
        <p:spPr>
          <a:xfrm>
            <a:off x="3937371" y="108681"/>
            <a:ext cx="3260889" cy="7218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Сертификаты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F193B1-4B7B-43B6-9EB0-D2F7B89B5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1" y="887514"/>
            <a:ext cx="2672895" cy="37823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F9352F-BEF4-4B44-A710-2640016F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887514"/>
            <a:ext cx="2672895" cy="378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FADC82-76AC-47C1-BC4C-2C5F8F23A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4" y="4027728"/>
            <a:ext cx="4170942" cy="27381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F1A771-8152-4057-8CC2-D5B8A8C83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7" y="5217161"/>
            <a:ext cx="2201139" cy="9550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6924016-94AE-459F-A6F6-2B2261DD6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17" y="5041179"/>
            <a:ext cx="1155241" cy="1131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AFE957-9549-4108-A47A-2501390E9B16}"/>
              </a:ext>
            </a:extLst>
          </p:cNvPr>
          <p:cNvSpPr txBox="1"/>
          <p:nvPr/>
        </p:nvSpPr>
        <p:spPr>
          <a:xfrm>
            <a:off x="3177672" y="721261"/>
            <a:ext cx="4780286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n-lt"/>
              </a:rPr>
              <a:t>	ООО «ТЦЛ» аккредитовано в соответствии с требованиями международного стандарта</a:t>
            </a:r>
            <a:r>
              <a:rPr lang="en-US" dirty="0">
                <a:latin typeface="+mn-lt"/>
              </a:rPr>
              <a:t> ISO/IEC 17025</a:t>
            </a:r>
            <a:r>
              <a:rPr lang="ru-RU" dirty="0">
                <a:latin typeface="+mn-lt"/>
              </a:rPr>
              <a:t>:2017 (ГОСТ </a:t>
            </a:r>
            <a:r>
              <a:rPr lang="en-US" dirty="0">
                <a:latin typeface="+mn-lt"/>
              </a:rPr>
              <a:t>ISO/IEC </a:t>
            </a:r>
            <a:r>
              <a:rPr lang="ru-RU" dirty="0">
                <a:latin typeface="+mn-lt"/>
              </a:rPr>
              <a:t>17025:2019), имеет лицензию Росгидромет.</a:t>
            </a:r>
          </a:p>
          <a:p>
            <a:pPr algn="just"/>
            <a:endParaRPr lang="ru-RU" sz="800" dirty="0"/>
          </a:p>
          <a:p>
            <a:pPr algn="just"/>
            <a:r>
              <a:rPr lang="ru-RU" dirty="0"/>
              <a:t>	ООО «ТЦЛ» оснащен современным оборудованием, высококвалифицированными кадрами и ежегодно подтверждает компетентность межлабораторными сравнительными испытаниями, имеет положительные отзывы </a:t>
            </a:r>
            <a:r>
              <a:rPr lang="ru-RU" dirty="0">
                <a:latin typeface="+mn-lt"/>
              </a:rPr>
              <a:t>заказчиков.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5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855D1D-412A-4401-A7D0-0978BE63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E85E25-C980-406A-905E-6037DA0F2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E3A0D-1E13-4807-BD0A-94173D666808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5905A2-1225-447C-B8C7-B79915E4C7C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76053">
            <a:off x="7668153" y="862135"/>
            <a:ext cx="2387484" cy="3304170"/>
          </a:xfrm>
          <a:prstGeom prst="rect">
            <a:avLst/>
          </a:prstGeom>
          <a:noFill/>
          <a:ln w="76200">
            <a:solidFill>
              <a:sysClr val="windowText" lastClr="000000"/>
            </a:solidFill>
            <a:miter lim="800000"/>
            <a:headEnd/>
            <a:tailEnd/>
          </a:ln>
          <a:effectLst>
            <a:outerShdw blurRad="381000" dist="381000" dir="8100000" sx="109000" sy="109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C:\Documents and Settings\dik_mi\Рабочий стол\74.jpg">
            <a:extLst>
              <a:ext uri="{FF2B5EF4-FFF2-40B4-BE49-F238E27FC236}">
                <a16:creationId xmlns:a16="http://schemas.microsoft.com/office/drawing/2014/main" id="{5BCBFF41-C04E-4F67-A472-C971B7D0271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48" y="900491"/>
            <a:ext cx="3071834" cy="20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Documents and Settings\dik_mi\Рабочий стол\silan_01.jpg">
            <a:extLst>
              <a:ext uri="{FF2B5EF4-FFF2-40B4-BE49-F238E27FC236}">
                <a16:creationId xmlns:a16="http://schemas.microsoft.com/office/drawing/2014/main" id="{483B4A4A-DE41-4BF7-8C42-D71B66AB0AA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21" y="2159519"/>
            <a:ext cx="2904340" cy="205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Цеолиты\Рисунки\Шлиф сводная.tif">
            <a:extLst>
              <a:ext uri="{FF2B5EF4-FFF2-40B4-BE49-F238E27FC236}">
                <a16:creationId xmlns:a16="http://schemas.microsoft.com/office/drawing/2014/main" id="{417FBF10-BE41-43E5-9D2C-ABF73FA831B0}"/>
              </a:ext>
            </a:extLst>
          </p:cNvPr>
          <p:cNvPicPr/>
          <p:nvPr/>
        </p:nvPicPr>
        <p:blipFill>
          <a:blip r:embed="rId6" cstate="print"/>
          <a:srcRect r="21387"/>
          <a:stretch>
            <a:fillRect/>
          </a:stretch>
        </p:blipFill>
        <p:spPr bwMode="auto">
          <a:xfrm>
            <a:off x="6567667" y="1194917"/>
            <a:ext cx="1832767" cy="1678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381000" dir="8100000" sx="109000" sy="109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77B015-FE02-4AC4-8B08-C461BB24F096}"/>
              </a:ext>
            </a:extLst>
          </p:cNvPr>
          <p:cNvSpPr txBox="1"/>
          <p:nvPr/>
        </p:nvSpPr>
        <p:spPr>
          <a:xfrm>
            <a:off x="840143" y="3429000"/>
            <a:ext cx="5352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228600" algn="l"/>
              </a:tabLst>
            </a:pPr>
            <a:r>
              <a:rPr lang="ru-RU" sz="2000" dirty="0"/>
              <a:t>Контакты: 625001, </a:t>
            </a:r>
          </a:p>
          <a:p>
            <a:pPr algn="l">
              <a:tabLst>
                <a:tab pos="228600" algn="l"/>
              </a:tabLst>
            </a:pPr>
            <a:r>
              <a:rPr lang="ru-RU" sz="2000" dirty="0"/>
              <a:t>Российская Федерация,</a:t>
            </a:r>
          </a:p>
          <a:p>
            <a:pPr algn="l">
              <a:tabLst>
                <a:tab pos="228600" algn="l"/>
              </a:tabLst>
            </a:pPr>
            <a:r>
              <a:rPr lang="ru-RU" sz="2000" dirty="0"/>
              <a:t>Тюменская область,</a:t>
            </a:r>
          </a:p>
          <a:p>
            <a:pPr algn="l">
              <a:tabLst>
                <a:tab pos="228600" algn="l"/>
              </a:tabLst>
            </a:pPr>
            <a:r>
              <a:rPr lang="ru-RU" sz="2000" dirty="0"/>
              <a:t>г. Тюмень, ул. Коммунистическая </a:t>
            </a:r>
          </a:p>
          <a:p>
            <a:pPr algn="l">
              <a:tabLst>
                <a:tab pos="228600" algn="l"/>
              </a:tabLst>
            </a:pPr>
            <a:r>
              <a:rPr lang="ru-RU" sz="2000" dirty="0"/>
              <a:t>д. 70 корпус 3, строение 4,</a:t>
            </a:r>
          </a:p>
          <a:p>
            <a:pPr algn="l">
              <a:tabLst>
                <a:tab pos="228600" algn="l"/>
              </a:tabLst>
            </a:pPr>
            <a:r>
              <a:rPr lang="ru-RU" sz="2000" dirty="0"/>
              <a:t>ООО «Тюменская Центральная лаборатория»</a:t>
            </a:r>
          </a:p>
          <a:p>
            <a:pPr algn="l">
              <a:tabLst>
                <a:tab pos="228600" algn="l"/>
              </a:tabLst>
            </a:pPr>
            <a:r>
              <a:rPr lang="ru-RU" sz="2000" dirty="0"/>
              <a:t>Тел: (3452) 63-84-55; 62-79-57</a:t>
            </a:r>
          </a:p>
          <a:p>
            <a:pPr algn="l">
              <a:tabLst>
                <a:tab pos="228600" algn="l"/>
              </a:tabLst>
            </a:pPr>
            <a:r>
              <a:rPr lang="en-US" sz="2000" dirty="0"/>
              <a:t>E-mail:</a:t>
            </a:r>
            <a:r>
              <a:rPr lang="ru-RU" sz="2000" dirty="0"/>
              <a:t> 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</a:t>
            </a:r>
            <a:r>
              <a:rPr lang="ru-RU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20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tclab</a:t>
            </a:r>
            <a:r>
              <a:rPr lang="ru-RU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0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endParaRPr lang="ru-RU" sz="2000" dirty="0"/>
          </a:p>
          <a:p>
            <a:pPr algn="l">
              <a:tabLst>
                <a:tab pos="228600" algn="l"/>
              </a:tabLst>
            </a:pPr>
            <a:r>
              <a:rPr lang="ru-RU" sz="2000" dirty="0"/>
              <a:t>Сайт организации: </a:t>
            </a:r>
            <a:r>
              <a:rPr lang="en-US" sz="2000" dirty="0"/>
              <a:t>http://</a:t>
            </a:r>
            <a:r>
              <a:rPr lang="ru-RU" sz="2000" dirty="0"/>
              <a:t>www.tclab.ru</a:t>
            </a:r>
          </a:p>
        </p:txBody>
      </p:sp>
    </p:spTree>
    <p:extLst>
      <p:ext uri="{BB962C8B-B14F-4D97-AF65-F5344CB8AC3E}">
        <p14:creationId xmlns:p14="http://schemas.microsoft.com/office/powerpoint/2010/main" val="39471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6DE518D-4B57-4A7D-B4E4-5EDA903C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3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1B924D-3B85-431D-9866-E06016310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1B9573-D40E-4055-975A-7063B18E1F80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6E2A51-F16A-4055-A708-7F00AB1A38B6}"/>
              </a:ext>
            </a:extLst>
          </p:cNvPr>
          <p:cNvSpPr txBox="1">
            <a:spLocks/>
          </p:cNvSpPr>
          <p:nvPr/>
        </p:nvSpPr>
        <p:spPr>
          <a:xfrm>
            <a:off x="2142913" y="81823"/>
            <a:ext cx="8436285" cy="955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География и опыт работ ООО «ТЦЛ»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F18467-74E6-4ABB-AC28-34B021689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2" y="698695"/>
            <a:ext cx="8718505" cy="4976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6AB144-134A-440F-8F06-27D62316F50B}"/>
              </a:ext>
            </a:extLst>
          </p:cNvPr>
          <p:cNvSpPr txBox="1"/>
          <p:nvPr/>
        </p:nvSpPr>
        <p:spPr>
          <a:xfrm>
            <a:off x="9191494" y="1082589"/>
            <a:ext cx="181632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ООО «НОВАТЭК НТЦ», </a:t>
            </a:r>
          </a:p>
          <a:p>
            <a:pPr algn="l" fontAlgn="base"/>
            <a:r>
              <a:rPr lang="ru-RU" sz="1200" b="0" i="0" dirty="0">
                <a:solidFill>
                  <a:srgbClr val="282828"/>
                </a:solidFill>
                <a:effectLst/>
              </a:rPr>
              <a:t>г. Тюмень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АО «</a:t>
            </a:r>
            <a:r>
              <a:rPr lang="ru-RU" sz="1200" b="0" i="0" dirty="0" err="1">
                <a:solidFill>
                  <a:srgbClr val="282828"/>
                </a:solidFill>
                <a:effectLst/>
              </a:rPr>
              <a:t>Арктикгаз</a:t>
            </a:r>
            <a:r>
              <a:rPr lang="ru-RU" sz="1200" b="0" i="0" dirty="0">
                <a:solidFill>
                  <a:srgbClr val="282828"/>
                </a:solidFill>
                <a:effectLst/>
              </a:rPr>
              <a:t>», </a:t>
            </a:r>
          </a:p>
          <a:p>
            <a:pPr algn="l" fontAlgn="base"/>
            <a:r>
              <a:rPr lang="ru-RU" sz="1200" b="0" i="0" dirty="0">
                <a:solidFill>
                  <a:srgbClr val="282828"/>
                </a:solidFill>
                <a:effectLst/>
              </a:rPr>
              <a:t>г. Новый Уренгой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ООО «ЯРГЕО», г. Надым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ООО «НОВАТЭК-ТАРКОСАЛЕНЕФТЕГАЗ», </a:t>
            </a:r>
          </a:p>
          <a:p>
            <a:pPr algn="l" fontAlgn="base"/>
            <a:r>
              <a:rPr lang="ru-RU" sz="1200" b="0" i="0" dirty="0">
                <a:solidFill>
                  <a:srgbClr val="282828"/>
                </a:solidFill>
                <a:effectLst/>
              </a:rPr>
              <a:t>г. </a:t>
            </a:r>
            <a:r>
              <a:rPr lang="ru-RU" sz="1200" b="0" i="0" dirty="0" err="1">
                <a:solidFill>
                  <a:srgbClr val="282828"/>
                </a:solidFill>
                <a:effectLst/>
              </a:rPr>
              <a:t>Тарко</a:t>
            </a:r>
            <a:r>
              <a:rPr lang="ru-RU" sz="1200" b="0" i="0" dirty="0">
                <a:solidFill>
                  <a:srgbClr val="282828"/>
                </a:solidFill>
                <a:effectLst/>
              </a:rPr>
              <a:t>-Сале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ООО «НОВАТЭК-ЮРХАРОВНЕФТЕГАЗ», </a:t>
            </a:r>
          </a:p>
          <a:p>
            <a:pPr algn="l" fontAlgn="base"/>
            <a:r>
              <a:rPr lang="ru-RU" sz="1200" b="0" i="0" dirty="0">
                <a:solidFill>
                  <a:srgbClr val="282828"/>
                </a:solidFill>
                <a:effectLst/>
              </a:rPr>
              <a:t>г. Новый Уренгой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ЗАО «Нортгаз», </a:t>
            </a:r>
          </a:p>
          <a:p>
            <a:pPr algn="l" fontAlgn="base"/>
            <a:r>
              <a:rPr lang="ru-RU" sz="1200" b="0" i="0" dirty="0">
                <a:solidFill>
                  <a:srgbClr val="282828"/>
                </a:solidFill>
                <a:effectLst/>
              </a:rPr>
              <a:t>г. Новый Уренгой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ПАО «ЯТЭК», Республика Саха (Якутия)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«САХАЛИН ЭНЕРДЖИ ИНВЕСТМЕНТ КОМПАНИ ЛТД», </a:t>
            </a:r>
            <a:r>
              <a:rPr lang="ru-RU" sz="1200" b="0" i="0" dirty="0" err="1">
                <a:solidFill>
                  <a:srgbClr val="282828"/>
                </a:solidFill>
                <a:effectLst/>
              </a:rPr>
              <a:t>г.Южно</a:t>
            </a:r>
            <a:r>
              <a:rPr lang="ru-RU" sz="1200" b="0" i="0" dirty="0">
                <a:solidFill>
                  <a:srgbClr val="282828"/>
                </a:solidFill>
                <a:effectLst/>
              </a:rPr>
              <a:t>-Сахалинск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ТОО «</a:t>
            </a:r>
            <a:r>
              <a:rPr lang="ru-RU" sz="1200" b="0" i="0" dirty="0" err="1">
                <a:solidFill>
                  <a:srgbClr val="282828"/>
                </a:solidFill>
                <a:effectLst/>
              </a:rPr>
              <a:t>Везерфорд</a:t>
            </a:r>
            <a:r>
              <a:rPr lang="ru-RU" sz="1200" b="0" i="0" dirty="0">
                <a:solidFill>
                  <a:srgbClr val="282828"/>
                </a:solidFill>
                <a:effectLst/>
              </a:rPr>
              <a:t>-КЭР», Казахстан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ПАО «</a:t>
            </a:r>
            <a:r>
              <a:rPr lang="ru-RU" sz="1200" b="0" i="0" dirty="0" err="1">
                <a:solidFill>
                  <a:srgbClr val="282828"/>
                </a:solidFill>
                <a:effectLst/>
              </a:rPr>
              <a:t>Подзембургаз</a:t>
            </a:r>
            <a:r>
              <a:rPr lang="ru-RU" sz="1200" b="0" i="0" dirty="0">
                <a:solidFill>
                  <a:srgbClr val="282828"/>
                </a:solidFill>
                <a:effectLst/>
              </a:rPr>
              <a:t>», </a:t>
            </a:r>
          </a:p>
          <a:p>
            <a:pPr algn="l" fontAlgn="base"/>
            <a:r>
              <a:rPr lang="ru-RU" sz="1200" b="0" i="0" dirty="0">
                <a:solidFill>
                  <a:srgbClr val="282828"/>
                </a:solidFill>
                <a:effectLst/>
              </a:rPr>
              <a:t>г. Щелково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ООО «ЛУКОЙЛ — Западная Сибирь», </a:t>
            </a:r>
          </a:p>
          <a:p>
            <a:pPr algn="l" fontAlgn="base"/>
            <a:r>
              <a:rPr lang="ru-RU" sz="1200" b="0" i="0" dirty="0">
                <a:solidFill>
                  <a:srgbClr val="282828"/>
                </a:solidFill>
                <a:effectLst/>
              </a:rPr>
              <a:t>г. Когалым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82828"/>
                </a:solidFill>
                <a:effectLst/>
              </a:rPr>
              <a:t>АО «НК "</a:t>
            </a:r>
            <a:r>
              <a:rPr lang="ru-RU" sz="1200" b="0" i="0" dirty="0" err="1">
                <a:solidFill>
                  <a:srgbClr val="282828"/>
                </a:solidFill>
                <a:effectLst/>
              </a:rPr>
              <a:t>Нефтиса</a:t>
            </a:r>
            <a:r>
              <a:rPr lang="ru-RU" sz="1200" b="0" i="0" dirty="0">
                <a:solidFill>
                  <a:srgbClr val="282828"/>
                </a:solidFill>
                <a:effectLst/>
              </a:rPr>
              <a:t>», </a:t>
            </a:r>
          </a:p>
          <a:p>
            <a:pPr algn="l" fontAlgn="base"/>
            <a:r>
              <a:rPr lang="ru-RU" sz="1200" b="0" i="0" dirty="0">
                <a:solidFill>
                  <a:srgbClr val="282828"/>
                </a:solidFill>
                <a:effectLst/>
              </a:rPr>
              <a:t>г. Москва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11CF19D-F551-4F11-B76B-C6C89A2D7542}"/>
              </a:ext>
            </a:extLst>
          </p:cNvPr>
          <p:cNvGrpSpPr/>
          <p:nvPr/>
        </p:nvGrpSpPr>
        <p:grpSpPr>
          <a:xfrm>
            <a:off x="561948" y="5272288"/>
            <a:ext cx="4710527" cy="1196108"/>
            <a:chOff x="3125084" y="4563342"/>
            <a:chExt cx="4710527" cy="119610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D220F36-2EEE-41B7-A657-DED7E969FB7F}"/>
                </a:ext>
              </a:extLst>
            </p:cNvPr>
            <p:cNvSpPr/>
            <p:nvPr/>
          </p:nvSpPr>
          <p:spPr>
            <a:xfrm>
              <a:off x="3125085" y="4563342"/>
              <a:ext cx="1252603" cy="1196108"/>
            </a:xfrm>
            <a:prstGeom prst="ellipse">
              <a:avLst/>
            </a:prstGeom>
            <a:noFill/>
            <a:ln w="57150">
              <a:solidFill>
                <a:srgbClr val="1907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D5CC89-5B74-4AC7-A64F-6419C435BE53}"/>
                </a:ext>
              </a:extLst>
            </p:cNvPr>
            <p:cNvSpPr txBox="1"/>
            <p:nvPr/>
          </p:nvSpPr>
          <p:spPr>
            <a:xfrm>
              <a:off x="3125084" y="4869008"/>
              <a:ext cx="1252603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ru-RU" sz="1200" dirty="0">
                  <a:ln w="6350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  <a:cs typeface="Arial" panose="020B0604020202020204" pitchFamily="34" charset="0"/>
                </a:rPr>
                <a:t>Опыт работы </a:t>
              </a:r>
            </a:p>
            <a:p>
              <a:pPr algn="ctr"/>
              <a:r>
                <a:rPr lang="ru-RU" sz="2000" dirty="0">
                  <a:ln w="6350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66 лет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631BB9D-B92A-468D-9201-95285BEC1FCA}"/>
                </a:ext>
              </a:extLst>
            </p:cNvPr>
            <p:cNvSpPr/>
            <p:nvPr/>
          </p:nvSpPr>
          <p:spPr>
            <a:xfrm>
              <a:off x="6782247" y="4708644"/>
              <a:ext cx="1046053" cy="987779"/>
            </a:xfrm>
            <a:prstGeom prst="ellipse">
              <a:avLst/>
            </a:prstGeom>
            <a:noFill/>
            <a:ln w="57150">
              <a:solidFill>
                <a:srgbClr val="1907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6829B3-0D63-41AB-BA4D-CE4EB7371E19}"/>
                </a:ext>
              </a:extLst>
            </p:cNvPr>
            <p:cNvSpPr txBox="1"/>
            <p:nvPr/>
          </p:nvSpPr>
          <p:spPr>
            <a:xfrm>
              <a:off x="6748476" y="4785229"/>
              <a:ext cx="1087135" cy="8079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ru-RU" sz="650" dirty="0">
                  <a:ln w="3175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Проведены</a:t>
              </a:r>
            </a:p>
            <a:p>
              <a:pPr algn="ctr"/>
              <a:r>
                <a:rPr lang="ru-RU" sz="650" dirty="0">
                  <a:ln w="3175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 исследования на более</a:t>
              </a:r>
            </a:p>
            <a:p>
              <a:pPr algn="ctr"/>
              <a:r>
                <a:rPr lang="ru-RU" sz="2000" dirty="0">
                  <a:ln w="3175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 300</a:t>
              </a:r>
            </a:p>
            <a:p>
              <a:pPr algn="ctr"/>
              <a:r>
                <a:rPr lang="ru-RU" sz="700" dirty="0">
                  <a:ln w="3175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ru-RU" sz="650" dirty="0">
                  <a:ln w="3175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нефтегазоконденсатных месторождениях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9BF5867-367A-4898-ACE4-ACF29979DB22}"/>
                </a:ext>
              </a:extLst>
            </p:cNvPr>
            <p:cNvSpPr/>
            <p:nvPr/>
          </p:nvSpPr>
          <p:spPr>
            <a:xfrm>
              <a:off x="4405164" y="4603420"/>
              <a:ext cx="1182787" cy="1121248"/>
            </a:xfrm>
            <a:prstGeom prst="ellipse">
              <a:avLst/>
            </a:prstGeom>
            <a:noFill/>
            <a:ln w="57150">
              <a:solidFill>
                <a:srgbClr val="1907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39FB494B-7E10-4238-994A-0A067D326470}"/>
                </a:ext>
              </a:extLst>
            </p:cNvPr>
            <p:cNvSpPr/>
            <p:nvPr/>
          </p:nvSpPr>
          <p:spPr>
            <a:xfrm>
              <a:off x="5599459" y="4626364"/>
              <a:ext cx="1182787" cy="1100491"/>
            </a:xfrm>
            <a:prstGeom prst="ellipse">
              <a:avLst/>
            </a:prstGeom>
            <a:noFill/>
            <a:ln w="57150">
              <a:solidFill>
                <a:srgbClr val="1907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7D55F4-52FE-4E00-87E7-851CFA69AA23}"/>
                </a:ext>
              </a:extLst>
            </p:cNvPr>
            <p:cNvSpPr txBox="1"/>
            <p:nvPr/>
          </p:nvSpPr>
          <p:spPr>
            <a:xfrm>
              <a:off x="5632140" y="4763848"/>
              <a:ext cx="1102979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ru-RU" sz="1000" dirty="0">
                  <a:ln w="3175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Исследование</a:t>
              </a:r>
            </a:p>
            <a:p>
              <a:pPr algn="ctr"/>
              <a:r>
                <a:rPr lang="ru-RU" sz="2000" dirty="0">
                  <a:ln w="3175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 2500</a:t>
              </a:r>
            </a:p>
            <a:p>
              <a:pPr algn="ctr"/>
              <a:r>
                <a:rPr lang="ru-RU" sz="1000" dirty="0">
                  <a:ln w="3175" cmpd="sng">
                    <a:solidFill>
                      <a:srgbClr val="251246"/>
                    </a:solidFill>
                  </a:ln>
                  <a:solidFill>
                    <a:schemeClr val="tx2">
                      <a:lumMod val="50000"/>
                    </a:schemeClr>
                  </a:solidFill>
                </a:rPr>
                <a:t>проб воды, почвы в год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9A3FE55-D6F8-4949-A017-9813C96ED78C}"/>
              </a:ext>
            </a:extLst>
          </p:cNvPr>
          <p:cNvSpPr txBox="1"/>
          <p:nvPr/>
        </p:nvSpPr>
        <p:spPr>
          <a:xfrm>
            <a:off x="1881931" y="5430371"/>
            <a:ext cx="1102979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1000" dirty="0">
                <a:ln w="3175" cmpd="sng">
                  <a:solidFill>
                    <a:srgbClr val="251246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Исследование</a:t>
            </a:r>
          </a:p>
          <a:p>
            <a:pPr algn="ctr"/>
            <a:r>
              <a:rPr lang="ru-RU" sz="2000" dirty="0">
                <a:ln w="3175" cmpd="sng">
                  <a:solidFill>
                    <a:srgbClr val="251246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2000</a:t>
            </a:r>
          </a:p>
          <a:p>
            <a:pPr algn="ctr"/>
            <a:r>
              <a:rPr lang="ru-RU" sz="1000" dirty="0">
                <a:ln w="3175" cmpd="sng">
                  <a:solidFill>
                    <a:srgbClr val="251246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метров керна горных пород в год</a:t>
            </a:r>
          </a:p>
        </p:txBody>
      </p:sp>
    </p:spTree>
    <p:extLst>
      <p:ext uri="{BB962C8B-B14F-4D97-AF65-F5344CB8AC3E}">
        <p14:creationId xmlns:p14="http://schemas.microsoft.com/office/powerpoint/2010/main" val="40090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894F14-0C83-4ECE-9FEE-49221D88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049DC-5A88-415B-AC93-2279F6EB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D0B8B-4F35-457E-B5E4-A36FA1ED62E9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E641EA1-B358-47CB-9130-053AB040ACE9}"/>
              </a:ext>
            </a:extLst>
          </p:cNvPr>
          <p:cNvSpPr txBox="1">
            <a:spLocks/>
          </p:cNvSpPr>
          <p:nvPr/>
        </p:nvSpPr>
        <p:spPr>
          <a:xfrm>
            <a:off x="3117561" y="130219"/>
            <a:ext cx="5376884" cy="955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Структура ООО «ТЦЛ»</a:t>
            </a:r>
            <a:endParaRPr lang="ru-RU" dirty="0"/>
          </a:p>
        </p:txBody>
      </p:sp>
      <p:grpSp>
        <p:nvGrpSpPr>
          <p:cNvPr id="231" name="Группа 230">
            <a:extLst>
              <a:ext uri="{FF2B5EF4-FFF2-40B4-BE49-F238E27FC236}">
                <a16:creationId xmlns:a16="http://schemas.microsoft.com/office/drawing/2014/main" id="{DD54FDF8-CAB8-4D1A-9498-0BA55A95A61E}"/>
              </a:ext>
            </a:extLst>
          </p:cNvPr>
          <p:cNvGrpSpPr/>
          <p:nvPr/>
        </p:nvGrpSpPr>
        <p:grpSpPr>
          <a:xfrm>
            <a:off x="378218" y="1400852"/>
            <a:ext cx="10508857" cy="4629815"/>
            <a:chOff x="0" y="0"/>
            <a:chExt cx="11126255" cy="4629815"/>
          </a:xfrm>
        </p:grpSpPr>
        <p:cxnSp>
          <p:nvCxnSpPr>
            <p:cNvPr id="232" name="Прямая соединительная линия 231">
              <a:extLst>
                <a:ext uri="{FF2B5EF4-FFF2-40B4-BE49-F238E27FC236}">
                  <a16:creationId xmlns:a16="http://schemas.microsoft.com/office/drawing/2014/main" id="{D08C56B0-1D62-49E6-A6EF-8AD876041D6C}"/>
                </a:ext>
              </a:extLst>
            </p:cNvPr>
            <p:cNvCxnSpPr/>
            <p:nvPr/>
          </p:nvCxnSpPr>
          <p:spPr>
            <a:xfrm flipH="1">
              <a:off x="17296" y="3651127"/>
              <a:ext cx="213259" cy="397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grpSp>
          <p:nvGrpSpPr>
            <p:cNvPr id="233" name="Группа 232">
              <a:extLst>
                <a:ext uri="{FF2B5EF4-FFF2-40B4-BE49-F238E27FC236}">
                  <a16:creationId xmlns:a16="http://schemas.microsoft.com/office/drawing/2014/main" id="{D12C7922-BEDF-4F6D-A944-56FF684FDEBF}"/>
                </a:ext>
              </a:extLst>
            </p:cNvPr>
            <p:cNvGrpSpPr/>
            <p:nvPr/>
          </p:nvGrpSpPr>
          <p:grpSpPr>
            <a:xfrm>
              <a:off x="0" y="0"/>
              <a:ext cx="11126255" cy="4629815"/>
              <a:chOff x="0" y="0"/>
              <a:chExt cx="11126255" cy="4629815"/>
            </a:xfrm>
          </p:grpSpPr>
          <p:cxnSp>
            <p:nvCxnSpPr>
              <p:cNvPr id="235" name="Соединительная линия уступом 48">
                <a:extLst>
                  <a:ext uri="{FF2B5EF4-FFF2-40B4-BE49-F238E27FC236}">
                    <a16:creationId xmlns:a16="http://schemas.microsoft.com/office/drawing/2014/main" id="{49AFC16F-C348-4D8A-8BD9-9A9B2F9D6BAA}"/>
                  </a:ext>
                </a:extLst>
              </p:cNvPr>
              <p:cNvCxnSpPr>
                <a:endCxn id="278" idx="3"/>
              </p:cNvCxnSpPr>
              <p:nvPr/>
            </p:nvCxnSpPr>
            <p:spPr>
              <a:xfrm rot="5400000">
                <a:off x="-308347" y="2462738"/>
                <a:ext cx="3674811" cy="120702"/>
              </a:xfrm>
              <a:prstGeom prst="bentConnector2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grpSp>
            <p:nvGrpSpPr>
              <p:cNvPr id="236" name="Группа 235">
                <a:extLst>
                  <a:ext uri="{FF2B5EF4-FFF2-40B4-BE49-F238E27FC236}">
                    <a16:creationId xmlns:a16="http://schemas.microsoft.com/office/drawing/2014/main" id="{3F8409E7-0415-496F-87ED-69B607C6530A}"/>
                  </a:ext>
                </a:extLst>
              </p:cNvPr>
              <p:cNvGrpSpPr/>
              <p:nvPr/>
            </p:nvGrpSpPr>
            <p:grpSpPr>
              <a:xfrm>
                <a:off x="0" y="0"/>
                <a:ext cx="11126255" cy="4629815"/>
                <a:chOff x="0" y="0"/>
                <a:chExt cx="11126255" cy="4629815"/>
              </a:xfrm>
            </p:grpSpPr>
            <p:cxnSp>
              <p:nvCxnSpPr>
                <p:cNvPr id="238" name="Прямая соединительная линия 237">
                  <a:extLst>
                    <a:ext uri="{FF2B5EF4-FFF2-40B4-BE49-F238E27FC236}">
                      <a16:creationId xmlns:a16="http://schemas.microsoft.com/office/drawing/2014/main" id="{1BC157E5-BBBC-4385-9D0C-4D38B45A7539}"/>
                    </a:ext>
                  </a:extLst>
                </p:cNvPr>
                <p:cNvCxnSpPr>
                  <a:endCxn id="263" idx="0"/>
                </p:cNvCxnSpPr>
                <p:nvPr/>
              </p:nvCxnSpPr>
              <p:spPr>
                <a:xfrm flipH="1">
                  <a:off x="5743699" y="687385"/>
                  <a:ext cx="5785" cy="17093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9BBB59">
                      <a:lumMod val="75000"/>
                    </a:srgbClr>
                  </a:solidFill>
                  <a:prstDash val="solid"/>
                </a:ln>
                <a:effectLst/>
              </p:spPr>
            </p:cxnSp>
            <p:grpSp>
              <p:nvGrpSpPr>
                <p:cNvPr id="239" name="Группа 238">
                  <a:extLst>
                    <a:ext uri="{FF2B5EF4-FFF2-40B4-BE49-F238E27FC236}">
                      <a16:creationId xmlns:a16="http://schemas.microsoft.com/office/drawing/2014/main" id="{4555DC9C-0417-4B4F-A581-BBDE45D5F56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1126255" cy="4629815"/>
                  <a:chOff x="0" y="0"/>
                  <a:chExt cx="11126255" cy="4629815"/>
                </a:xfrm>
              </p:grpSpPr>
              <p:cxnSp>
                <p:nvCxnSpPr>
                  <p:cNvPr id="244" name="Прямая соединительная линия 243">
                    <a:extLst>
                      <a:ext uri="{FF2B5EF4-FFF2-40B4-BE49-F238E27FC236}">
                        <a16:creationId xmlns:a16="http://schemas.microsoft.com/office/drawing/2014/main" id="{19074653-0149-4099-A4EC-50C2415E2D0C}"/>
                      </a:ext>
                    </a:extLst>
                  </p:cNvPr>
                  <p:cNvCxnSpPr/>
                  <p:nvPr/>
                </p:nvCxnSpPr>
                <p:spPr>
                  <a:xfrm>
                    <a:off x="7436150" y="684912"/>
                    <a:ext cx="2389" cy="14238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9BBB59">
                        <a:lumMod val="7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Прямая соединительная линия 244">
                    <a:extLst>
                      <a:ext uri="{FF2B5EF4-FFF2-40B4-BE49-F238E27FC236}">
                        <a16:creationId xmlns:a16="http://schemas.microsoft.com/office/drawing/2014/main" id="{F18E2B04-C622-4CC0-B47E-386A4C23C91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9007623" y="668212"/>
                    <a:ext cx="3244" cy="16075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9BBB59">
                        <a:lumMod val="75000"/>
                      </a:srgbClr>
                    </a:solidFill>
                    <a:prstDash val="solid"/>
                  </a:ln>
                  <a:effectLst/>
                </p:spPr>
              </p:cxnSp>
              <p:grpSp>
                <p:nvGrpSpPr>
                  <p:cNvPr id="246" name="Группа 245">
                    <a:extLst>
                      <a:ext uri="{FF2B5EF4-FFF2-40B4-BE49-F238E27FC236}">
                        <a16:creationId xmlns:a16="http://schemas.microsoft.com/office/drawing/2014/main" id="{2938FA80-21CD-4BF9-9BD8-CC6C601EAC16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1126255" cy="4629815"/>
                    <a:chOff x="0" y="0"/>
                    <a:chExt cx="11126255" cy="4629815"/>
                  </a:xfrm>
                </p:grpSpPr>
                <p:sp>
                  <p:nvSpPr>
                    <p:cNvPr id="247" name="Текст 369">
                      <a:extLst>
                        <a:ext uri="{FF2B5EF4-FFF2-40B4-BE49-F238E27FC236}">
                          <a16:creationId xmlns:a16="http://schemas.microsoft.com/office/drawing/2014/main" id="{AE7C5549-926B-4920-B3E7-BFA100CFC8E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52813" y="834097"/>
                      <a:ext cx="1211246" cy="655029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 w="9525">
                      <a:solidFill>
                        <a:sysClr val="windowText" lastClr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 lIns="27432" tIns="22860" rIns="27432" bIns="22860" anchor="ctr" upright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/>
                      </a:pPr>
                      <a:r>
                        <a:rPr kumimoji="0" lang="ru-RU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Ведущий юрисконсульт</a:t>
                      </a:r>
                    </a:p>
                  </p:txBody>
                </p:sp>
                <p:sp>
                  <p:nvSpPr>
                    <p:cNvPr id="248" name="Текст 369">
                      <a:extLst>
                        <a:ext uri="{FF2B5EF4-FFF2-40B4-BE49-F238E27FC236}">
                          <a16:creationId xmlns:a16="http://schemas.microsoft.com/office/drawing/2014/main" id="{ED94785E-791B-4F99-A9A1-4DB9AC42DFF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430062" y="819442"/>
                      <a:ext cx="1211247" cy="679425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 w="9525">
                      <a:solidFill>
                        <a:sysClr val="windowText" lastClr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 lIns="27432" tIns="22860" rIns="27432" bIns="22860" anchor="ctr" upright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/>
                      </a:pPr>
                      <a:r>
                        <a:rPr kumimoji="0" lang="ru-RU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Ведущий специалист по персоналу</a:t>
                      </a:r>
                    </a:p>
                  </p:txBody>
                </p:sp>
                <p:grpSp>
                  <p:nvGrpSpPr>
                    <p:cNvPr id="249" name="Группа 248">
                      <a:extLst>
                        <a:ext uri="{FF2B5EF4-FFF2-40B4-BE49-F238E27FC236}">
                          <a16:creationId xmlns:a16="http://schemas.microsoft.com/office/drawing/2014/main" id="{174FBE27-184A-45A0-B3F3-8203D4B496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11126255" cy="4629815"/>
                      <a:chOff x="0" y="0"/>
                      <a:chExt cx="11126255" cy="4629815"/>
                    </a:xfrm>
                  </p:grpSpPr>
                  <p:grpSp>
                    <p:nvGrpSpPr>
                      <p:cNvPr id="250" name="Группа 249">
                        <a:extLst>
                          <a:ext uri="{FF2B5EF4-FFF2-40B4-BE49-F238E27FC236}">
                            <a16:creationId xmlns:a16="http://schemas.microsoft.com/office/drawing/2014/main" id="{53EE46AF-6088-4935-AECC-5A7C6BE7C1A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11116254" cy="4629815"/>
                        <a:chOff x="0" y="0"/>
                        <a:chExt cx="11127601" cy="5374881"/>
                      </a:xfrm>
                    </p:grpSpPr>
                    <p:grpSp>
                      <p:nvGrpSpPr>
                        <p:cNvPr id="253" name="Группа 252">
                          <a:extLst>
                            <a:ext uri="{FF2B5EF4-FFF2-40B4-BE49-F238E27FC236}">
                              <a16:creationId xmlns:a16="http://schemas.microsoft.com/office/drawing/2014/main" id="{2C29E152-0035-488A-BC53-A7047D28E9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2959" y="0"/>
                          <a:ext cx="11114642" cy="5374881"/>
                          <a:chOff x="12959" y="0"/>
                          <a:chExt cx="11114642" cy="5374881"/>
                        </a:xfrm>
                      </p:grpSpPr>
                      <p:sp>
                        <p:nvSpPr>
                          <p:cNvPr id="259" name="Текст 369">
                            <a:extLst>
                              <a:ext uri="{FF2B5EF4-FFF2-40B4-BE49-F238E27FC236}">
                                <a16:creationId xmlns:a16="http://schemas.microsoft.com/office/drawing/2014/main" id="{3C17F1BE-926D-46D5-8107-AC44A237BA04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0746" y="1490"/>
                            <a:ext cx="3025522" cy="622202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8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400" b="1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Генеральный директор</a:t>
                            </a:r>
                          </a:p>
                        </p:txBody>
                      </p:sp>
                      <p:sp>
                        <p:nvSpPr>
                          <p:cNvPr id="260" name="Текст 369">
                            <a:extLst>
                              <a:ext uri="{FF2B5EF4-FFF2-40B4-BE49-F238E27FC236}">
                                <a16:creationId xmlns:a16="http://schemas.microsoft.com/office/drawing/2014/main" id="{A94E520D-E759-4885-9A65-6BBC4F45AB6B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36876" y="0"/>
                            <a:ext cx="1540191" cy="632624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8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Делопроизводитель</a:t>
                            </a:r>
                          </a:p>
                        </p:txBody>
                      </p:sp>
                      <p:sp>
                        <p:nvSpPr>
                          <p:cNvPr id="261" name="Текст 369">
                            <a:extLst>
                              <a:ext uri="{FF2B5EF4-FFF2-40B4-BE49-F238E27FC236}">
                                <a16:creationId xmlns:a16="http://schemas.microsoft.com/office/drawing/2014/main" id="{2AEBD886-E1F8-4DA9-9A66-0983DD343DEC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80711" y="1009221"/>
                            <a:ext cx="1207825" cy="748731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8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Советник ГД</a:t>
                            </a:r>
                          </a:p>
                        </p:txBody>
                      </p:sp>
                      <p:sp>
                        <p:nvSpPr>
                          <p:cNvPr id="262" name="Текст 369">
                            <a:extLst>
                              <a:ext uri="{FF2B5EF4-FFF2-40B4-BE49-F238E27FC236}">
                                <a16:creationId xmlns:a16="http://schemas.microsoft.com/office/drawing/2014/main" id="{8C483730-94B4-4041-9E93-73E8842E318D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61811" y="1017683"/>
                            <a:ext cx="1214441" cy="746163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8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Бухгалтерия</a:t>
                            </a:r>
                          </a:p>
                        </p:txBody>
                      </p:sp>
                      <p:sp>
                        <p:nvSpPr>
                          <p:cNvPr id="263" name="Текст 369">
                            <a:extLst>
                              <a:ext uri="{FF2B5EF4-FFF2-40B4-BE49-F238E27FC236}">
                                <a16:creationId xmlns:a16="http://schemas.microsoft.com/office/drawing/2014/main" id="{01431AE3-D9E9-4229-BD27-351D834A876D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27724" y="996320"/>
                            <a:ext cx="1214443" cy="762989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8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ОЭ и ООТ</a:t>
                            </a:r>
                          </a:p>
                        </p:txBody>
                      </p:sp>
                      <p:sp>
                        <p:nvSpPr>
                          <p:cNvPr id="264" name="Текст 369">
                            <a:extLst>
                              <a:ext uri="{FF2B5EF4-FFF2-40B4-BE49-F238E27FC236}">
                                <a16:creationId xmlns:a16="http://schemas.microsoft.com/office/drawing/2014/main" id="{39938E61-982B-4E12-84C6-5C5FE7E5E948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810401" y="992514"/>
                            <a:ext cx="1214441" cy="762553"/>
                          </a:xfrm>
                          <a:prstGeom prst="rect">
                            <a:avLst/>
                          </a:prstGeom>
                          <a:solidFill>
                            <a:srgbClr val="4F81BD">
                              <a:lumMod val="20000"/>
                              <a:lumOff val="80000"/>
                            </a:srgb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1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Первый заместитель ГД - главный инженер</a:t>
                            </a:r>
                          </a:p>
                        </p:txBody>
                      </p:sp>
                      <p:sp>
                        <p:nvSpPr>
                          <p:cNvPr id="265" name="Текст 369">
                            <a:extLst>
                              <a:ext uri="{FF2B5EF4-FFF2-40B4-BE49-F238E27FC236}">
                                <a16:creationId xmlns:a16="http://schemas.microsoft.com/office/drawing/2014/main" id="{FAB487B8-27A8-4D65-AE76-BEF7DBD641AB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368" y="1013689"/>
                            <a:ext cx="1251484" cy="753493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9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1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Заместитель ГД по общим вопросам</a:t>
                            </a:r>
                          </a:p>
                        </p:txBody>
                      </p:sp>
                      <p:sp>
                        <p:nvSpPr>
                          <p:cNvPr id="266" name="Текст 369">
                            <a:extLst>
                              <a:ext uri="{FF2B5EF4-FFF2-40B4-BE49-F238E27FC236}">
                                <a16:creationId xmlns:a16="http://schemas.microsoft.com/office/drawing/2014/main" id="{2E543269-9B38-45F9-8117-3398DD900875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5120" y="4001619"/>
                            <a:ext cx="1248272" cy="612137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9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Хозяйственная группа</a:t>
                            </a:r>
                          </a:p>
                        </p:txBody>
                      </p:sp>
                      <p:sp>
                        <p:nvSpPr>
                          <p:cNvPr id="267" name="Текст 369">
                            <a:extLst>
                              <a:ext uri="{FF2B5EF4-FFF2-40B4-BE49-F238E27FC236}">
                                <a16:creationId xmlns:a16="http://schemas.microsoft.com/office/drawing/2014/main" id="{D17C54D1-83F7-4E63-9DA1-EFAB1B24FB02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3521" y="1940579"/>
                            <a:ext cx="1221057" cy="622202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9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Системный администратор</a:t>
                            </a:r>
                          </a:p>
                        </p:txBody>
                      </p:sp>
                      <p:sp>
                        <p:nvSpPr>
                          <p:cNvPr id="268" name="Текст 369">
                            <a:extLst>
                              <a:ext uri="{FF2B5EF4-FFF2-40B4-BE49-F238E27FC236}">
                                <a16:creationId xmlns:a16="http://schemas.microsoft.com/office/drawing/2014/main" id="{BD87A32F-6D10-4435-94ED-CE276133F427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601829" y="2219096"/>
                            <a:ext cx="1214441" cy="699136"/>
                          </a:xfrm>
                          <a:prstGeom prst="rect">
                            <a:avLst/>
                          </a:prstGeom>
                          <a:solidFill>
                            <a:srgbClr val="4F81BD">
                              <a:lumMod val="20000"/>
                              <a:lumOff val="80000"/>
                            </a:srgb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Химико-аналитическая лаборатория</a:t>
                            </a:r>
                            <a:endParaRPr kumimoji="0" lang="ru-RU" sz="105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69" name="Текст 369">
                            <a:extLst>
                              <a:ext uri="{FF2B5EF4-FFF2-40B4-BE49-F238E27FC236}">
                                <a16:creationId xmlns:a16="http://schemas.microsoft.com/office/drawing/2014/main" id="{B9CC2E37-7BFA-4ADE-96FC-ACF0717D7DA7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940795" y="2196574"/>
                            <a:ext cx="1214443" cy="721657"/>
                          </a:xfrm>
                          <a:prstGeom prst="rect">
                            <a:avLst/>
                          </a:prstGeom>
                          <a:solidFill>
                            <a:srgbClr val="4F81BD">
                              <a:lumMod val="20000"/>
                              <a:lumOff val="80000"/>
                            </a:srgb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Лаборатория исследований керна</a:t>
                            </a:r>
                            <a:endParaRPr kumimoji="0" lang="ru-RU" sz="105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0" name="Текст 369">
                            <a:extLst>
                              <a:ext uri="{FF2B5EF4-FFF2-40B4-BE49-F238E27FC236}">
                                <a16:creationId xmlns:a16="http://schemas.microsoft.com/office/drawing/2014/main" id="{D4B6DE52-D06D-46EF-AD1F-5E8F4CBF5D37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79284" y="2204383"/>
                            <a:ext cx="1214442" cy="713848"/>
                          </a:xfrm>
                          <a:prstGeom prst="rect">
                            <a:avLst/>
                          </a:prstGeom>
                          <a:solidFill>
                            <a:srgbClr val="4F81BD">
                              <a:lumMod val="20000"/>
                              <a:lumOff val="80000"/>
                            </a:srgb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Аналитический отдел</a:t>
                            </a:r>
                            <a:endParaRPr kumimoji="0" lang="ru-RU" sz="105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1" name="Текст 369">
                            <a:extLst>
                              <a:ext uri="{FF2B5EF4-FFF2-40B4-BE49-F238E27FC236}">
                                <a16:creationId xmlns:a16="http://schemas.microsoft.com/office/drawing/2014/main" id="{EB095FF5-D51E-4ADD-BE30-A2D847301492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1482" y="2215848"/>
                            <a:ext cx="1214441" cy="680341"/>
                          </a:xfrm>
                          <a:prstGeom prst="rect">
                            <a:avLst/>
                          </a:prstGeom>
                          <a:solidFill>
                            <a:srgbClr val="4F81BD">
                              <a:lumMod val="20000"/>
                              <a:lumOff val="80000"/>
                            </a:srgb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05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Ведущий инженер </a:t>
                            </a:r>
                          </a:p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ru-RU" sz="105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по ОТ и ПБ</a:t>
                            </a:r>
                          </a:p>
                        </p:txBody>
                      </p:sp>
                      <p:sp>
                        <p:nvSpPr>
                          <p:cNvPr id="272" name="Текст 369">
                            <a:extLst>
                              <a:ext uri="{FF2B5EF4-FFF2-40B4-BE49-F238E27FC236}">
                                <a16:creationId xmlns:a16="http://schemas.microsoft.com/office/drawing/2014/main" id="{520C015E-8E74-42B2-AB0E-D4CF1866188A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27720" y="4114500"/>
                            <a:ext cx="1214442" cy="62220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Группа по исследованию воды</a:t>
                            </a:r>
                            <a:endParaRPr kumimoji="0" lang="ru-RU" sz="105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3" name="Текст 369">
                            <a:extLst>
                              <a:ext uri="{FF2B5EF4-FFF2-40B4-BE49-F238E27FC236}">
                                <a16:creationId xmlns:a16="http://schemas.microsoft.com/office/drawing/2014/main" id="{D22A3F32-94BD-4527-A5B7-078100A8D97D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630091" y="4097721"/>
                            <a:ext cx="1214442" cy="96449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Группа по исследованию почв, дон. отложений, горных пород</a:t>
                            </a:r>
                            <a:endParaRPr kumimoji="0" lang="ru-RU" sz="105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4" name="Текст 369">
                            <a:extLst>
                              <a:ext uri="{FF2B5EF4-FFF2-40B4-BE49-F238E27FC236}">
                                <a16:creationId xmlns:a16="http://schemas.microsoft.com/office/drawing/2014/main" id="{42452301-1ED4-4DAF-B1EB-8A4EDCCD72C6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906354" y="4105240"/>
                            <a:ext cx="1221247" cy="65744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Группа по биотестированию</a:t>
                            </a:r>
                            <a:endParaRPr kumimoji="0" lang="ru-RU" sz="105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5" name="Текст 369">
                            <a:extLst>
                              <a:ext uri="{FF2B5EF4-FFF2-40B4-BE49-F238E27FC236}">
                                <a16:creationId xmlns:a16="http://schemas.microsoft.com/office/drawing/2014/main" id="{58730C0D-68FD-4638-A711-D2436EF7A205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14883" y="4118429"/>
                            <a:ext cx="1214439" cy="62870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Группа фильтр.-емкостных свойств</a:t>
                            </a:r>
                            <a:endParaRPr kumimoji="0" lang="ru-RU" sz="105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6" name="Текст 369">
                            <a:extLst>
                              <a:ext uri="{FF2B5EF4-FFF2-40B4-BE49-F238E27FC236}">
                                <a16:creationId xmlns:a16="http://schemas.microsoft.com/office/drawing/2014/main" id="{6DAD57DE-30F7-4D96-97D1-6C09BC6F97ED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005129" y="4119408"/>
                            <a:ext cx="1214438" cy="622203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Группа специальных исследований</a:t>
                            </a:r>
                            <a:endParaRPr kumimoji="0" lang="ru-RU" sz="105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7" name="Текст 369">
                            <a:extLst>
                              <a:ext uri="{FF2B5EF4-FFF2-40B4-BE49-F238E27FC236}">
                                <a16:creationId xmlns:a16="http://schemas.microsoft.com/office/drawing/2014/main" id="{38A0E36D-7B16-43F9-922F-EED5CB293685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7975" y="4126113"/>
                            <a:ext cx="1214444" cy="62220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Группа литолого-минералогическая</a:t>
                            </a:r>
                            <a:endParaRPr kumimoji="0" lang="ru-RU" sz="105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8" name="Текст 369">
                            <a:extLst>
                              <a:ext uri="{FF2B5EF4-FFF2-40B4-BE49-F238E27FC236}">
                                <a16:creationId xmlns:a16="http://schemas.microsoft.com/office/drawing/2014/main" id="{063231C2-9FDA-4303-BAC3-2668402E66D5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6039" y="4752678"/>
                            <a:ext cx="1282594" cy="622203"/>
                          </a:xfrm>
                          <a:prstGeom prst="rect">
                            <a:avLst/>
                          </a:prstGeom>
                          <a:solidFill>
                            <a:sysClr val="window" lastClr="FFFFFF">
                              <a:lumMod val="95000"/>
                            </a:sysClr>
                          </a:solidFill>
                          <a:ln w="9525">
                            <a:solidFill>
                              <a:sysClr val="windowText" lastClr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 lIns="27432" tIns="22860" rIns="27432" bIns="22860" anchor="ctr" upright="1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 sz="1000"/>
                            </a:pPr>
                            <a:r>
                              <a:rPr kumimoji="0" lang="ru-RU" sz="10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Сектор по обработке минераллов</a:t>
                            </a:r>
                          </a:p>
                        </p:txBody>
                      </p:sp>
                      <p:cxnSp>
                        <p:nvCxnSpPr>
                          <p:cNvPr id="279" name="Прямая соединительная линия 278">
                            <a:extLst>
                              <a:ext uri="{FF2B5EF4-FFF2-40B4-BE49-F238E27FC236}">
                                <a16:creationId xmlns:a16="http://schemas.microsoft.com/office/drawing/2014/main" id="{32569DFB-D68E-469E-BABF-10A1943825B8}"/>
                              </a:ext>
                            </a:extLst>
                          </p:cNvPr>
                          <p:cNvCxnSpPr>
                            <a:cxnSpLocks/>
                            <a:stCxn id="259" idx="3"/>
                            <a:endCxn id="260" idx="1"/>
                          </p:cNvCxnSpPr>
                          <p:nvPr/>
                        </p:nvCxnSpPr>
                        <p:spPr>
                          <a:xfrm>
                            <a:off x="6436268" y="312590"/>
                            <a:ext cx="600608" cy="3722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>
                                <a:lumMod val="85000"/>
                                <a:lumOff val="15000"/>
                              </a:sys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0" name="Прямая соединительная линия 279">
                            <a:extLst>
                              <a:ext uri="{FF2B5EF4-FFF2-40B4-BE49-F238E27FC236}">
                                <a16:creationId xmlns:a16="http://schemas.microsoft.com/office/drawing/2014/main" id="{DE4376FD-CF69-454A-8D2D-A4BE08FA3A8C}"/>
                              </a:ext>
                            </a:extLst>
                          </p:cNvPr>
                          <p:cNvCxnSpPr>
                            <a:stCxn id="259" idx="2"/>
                          </p:cNvCxnSpPr>
                          <p:nvPr/>
                        </p:nvCxnSpPr>
                        <p:spPr>
                          <a:xfrm flipH="1">
                            <a:off x="4921788" y="623692"/>
                            <a:ext cx="1719" cy="181095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1" name="Прямая соединительная линия 280">
                            <a:extLst>
                              <a:ext uri="{FF2B5EF4-FFF2-40B4-BE49-F238E27FC236}">
                                <a16:creationId xmlns:a16="http://schemas.microsoft.com/office/drawing/2014/main" id="{2DF7EAAB-E07A-4C00-B6CC-E1E637474B1E}"/>
                              </a:ext>
                            </a:extLst>
                          </p:cNvPr>
                          <p:cNvCxnSpPr>
                            <a:endCxn id="261" idx="0"/>
                          </p:cNvCxnSpPr>
                          <p:nvPr/>
                        </p:nvCxnSpPr>
                        <p:spPr>
                          <a:xfrm rot="16200000" flipH="1">
                            <a:off x="2379188" y="903784"/>
                            <a:ext cx="207245" cy="3624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rgbClr val="9BBB59">
                                <a:lumMod val="75000"/>
                              </a:srgb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2" name="Прямая соединительная линия 281">
                            <a:extLst>
                              <a:ext uri="{FF2B5EF4-FFF2-40B4-BE49-F238E27FC236}">
                                <a16:creationId xmlns:a16="http://schemas.microsoft.com/office/drawing/2014/main" id="{4680F1CB-5478-4709-A31E-158F5DB1BE3D}"/>
                              </a:ext>
                            </a:extLst>
                          </p:cNvPr>
                          <p:cNvCxnSpPr>
                            <a:endCxn id="262" idx="0"/>
                          </p:cNvCxnSpPr>
                          <p:nvPr/>
                        </p:nvCxnSpPr>
                        <p:spPr>
                          <a:xfrm>
                            <a:off x="4068906" y="784193"/>
                            <a:ext cx="126" cy="23349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rgbClr val="9BBB59">
                                <a:lumMod val="75000"/>
                              </a:srgb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3" name="Прямая соединительная линия 282">
                            <a:extLst>
                              <a:ext uri="{FF2B5EF4-FFF2-40B4-BE49-F238E27FC236}">
                                <a16:creationId xmlns:a16="http://schemas.microsoft.com/office/drawing/2014/main" id="{A3D648F1-270E-4C4C-B807-230BE3ECFA5C}"/>
                              </a:ext>
                            </a:extLst>
                          </p:cNvPr>
                          <p:cNvCxnSpPr>
                            <a:endCxn id="269" idx="0"/>
                          </p:cNvCxnSpPr>
                          <p:nvPr/>
                        </p:nvCxnSpPr>
                        <p:spPr>
                          <a:xfrm flipH="1">
                            <a:off x="6548017" y="1977994"/>
                            <a:ext cx="8955" cy="21858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4" name="Соединительная линия уступом 45">
                            <a:extLst>
                              <a:ext uri="{FF2B5EF4-FFF2-40B4-BE49-F238E27FC236}">
                                <a16:creationId xmlns:a16="http://schemas.microsoft.com/office/drawing/2014/main" id="{601F23D2-07C5-4CE6-A73E-1546B40A67E7}"/>
                              </a:ext>
                            </a:extLst>
                          </p:cNvPr>
                          <p:cNvCxnSpPr>
                            <a:stCxn id="274" idx="0"/>
                            <a:endCxn id="272" idx="0"/>
                          </p:cNvCxnSpPr>
                          <p:nvPr/>
                        </p:nvCxnSpPr>
                        <p:spPr>
                          <a:xfrm rot="16200000" flipH="1" flipV="1">
                            <a:off x="9221329" y="2818850"/>
                            <a:ext cx="9260" cy="2582037"/>
                          </a:xfrm>
                          <a:prstGeom prst="bentConnector3">
                            <a:avLst>
                              <a:gd name="adj1" fmla="val -1932670"/>
                            </a:avLst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5" name="Прямая соединительная линия 284">
                            <a:extLst>
                              <a:ext uri="{FF2B5EF4-FFF2-40B4-BE49-F238E27FC236}">
                                <a16:creationId xmlns:a16="http://schemas.microsoft.com/office/drawing/2014/main" id="{8B8F17BD-241E-459C-B2E2-21FAB32AF017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6243963" y="2910270"/>
                            <a:ext cx="6317" cy="101915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6" name="Соединительная линия уступом 48">
                            <a:extLst>
                              <a:ext uri="{FF2B5EF4-FFF2-40B4-BE49-F238E27FC236}">
                                <a16:creationId xmlns:a16="http://schemas.microsoft.com/office/drawing/2014/main" id="{21EF5255-AE25-4748-B23C-CB36CC5E160A}"/>
                              </a:ext>
                            </a:extLst>
                          </p:cNvPr>
                          <p:cNvCxnSpPr>
                            <a:stCxn id="265" idx="1"/>
                            <a:endCxn id="278" idx="1"/>
                          </p:cNvCxnSpPr>
                          <p:nvPr/>
                        </p:nvCxnSpPr>
                        <p:spPr>
                          <a:xfrm rot="10800000" flipH="1" flipV="1">
                            <a:off x="70367" y="1390436"/>
                            <a:ext cx="115672" cy="3673344"/>
                          </a:xfrm>
                          <a:prstGeom prst="bentConnector3">
                            <a:avLst>
                              <a:gd name="adj1" fmla="val -57465"/>
                            </a:avLst>
                          </a:prstGeom>
                          <a:noFill/>
                          <a:ln w="9525" cap="flat" cmpd="sng" algn="ctr">
                            <a:solidFill>
                              <a:sysClr val="windowText" lastClr="000000">
                                <a:lumMod val="85000"/>
                                <a:lumOff val="15000"/>
                              </a:sys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7" name="Прямая соединительная линия 286">
                            <a:extLst>
                              <a:ext uri="{FF2B5EF4-FFF2-40B4-BE49-F238E27FC236}">
                                <a16:creationId xmlns:a16="http://schemas.microsoft.com/office/drawing/2014/main" id="{88DF1C44-F8F3-4041-BF0D-1D295DD8355E}"/>
                              </a:ext>
                            </a:extLst>
                          </p:cNvPr>
                          <p:cNvCxnSpPr>
                            <a:stCxn id="267" idx="1"/>
                          </p:cNvCxnSpPr>
                          <p:nvPr/>
                        </p:nvCxnSpPr>
                        <p:spPr>
                          <a:xfrm flipH="1" flipV="1">
                            <a:off x="12959" y="2250978"/>
                            <a:ext cx="200562" cy="702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>
                                <a:lumMod val="85000"/>
                                <a:lumOff val="15000"/>
                              </a:sys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8" name="Прямая соединительная линия 287">
                            <a:extLst>
                              <a:ext uri="{FF2B5EF4-FFF2-40B4-BE49-F238E27FC236}">
                                <a16:creationId xmlns:a16="http://schemas.microsoft.com/office/drawing/2014/main" id="{E21F58C7-DCE3-4F21-A750-6AC4B235B6AD}"/>
                              </a:ext>
                            </a:extLst>
                          </p:cNvPr>
                          <p:cNvCxnSpPr>
                            <a:endCxn id="264" idx="2"/>
                          </p:cNvCxnSpPr>
                          <p:nvPr/>
                        </p:nvCxnSpPr>
                        <p:spPr>
                          <a:xfrm flipH="1" flipV="1">
                            <a:off x="10417622" y="1755066"/>
                            <a:ext cx="4215" cy="230889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89" name="Прямая соединительная линия 288">
                            <a:extLst>
                              <a:ext uri="{FF2B5EF4-FFF2-40B4-BE49-F238E27FC236}">
                                <a16:creationId xmlns:a16="http://schemas.microsoft.com/office/drawing/2014/main" id="{EE7146F3-8026-4DE8-BA57-8B077F2F3D6C}"/>
                              </a:ext>
                            </a:extLst>
                          </p:cNvPr>
                          <p:cNvCxnSpPr>
                            <a:endCxn id="270" idx="0"/>
                          </p:cNvCxnSpPr>
                          <p:nvPr/>
                        </p:nvCxnSpPr>
                        <p:spPr>
                          <a:xfrm flipH="1">
                            <a:off x="7886505" y="1970035"/>
                            <a:ext cx="8305" cy="234348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>
                                <a:lumMod val="85000"/>
                                <a:lumOff val="15000"/>
                              </a:sys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90" name="Соединительная линия уступом 53">
                            <a:extLst>
                              <a:ext uri="{FF2B5EF4-FFF2-40B4-BE49-F238E27FC236}">
                                <a16:creationId xmlns:a16="http://schemas.microsoft.com/office/drawing/2014/main" id="{B3D5675E-AA8E-4D77-B335-40DAC218B80E}"/>
                              </a:ext>
                            </a:extLst>
                          </p:cNvPr>
                          <p:cNvCxnSpPr>
                            <a:stCxn id="256" idx="0"/>
                            <a:endCxn id="276" idx="0"/>
                          </p:cNvCxnSpPr>
                          <p:nvPr/>
                        </p:nvCxnSpPr>
                        <p:spPr>
                          <a:xfrm rot="5400000" flipH="1" flipV="1">
                            <a:off x="4557664" y="2068477"/>
                            <a:ext cx="3752" cy="4105616"/>
                          </a:xfrm>
                          <a:prstGeom prst="bentConnector3">
                            <a:avLst>
                              <a:gd name="adj1" fmla="val 5188159"/>
                            </a:avLst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91" name="Прямая соединительная линия 290">
                            <a:extLst>
                              <a:ext uri="{FF2B5EF4-FFF2-40B4-BE49-F238E27FC236}">
                                <a16:creationId xmlns:a16="http://schemas.microsoft.com/office/drawing/2014/main" id="{4F54342A-0144-4405-AA3E-C2D42F3774EE}"/>
                              </a:ext>
                            </a:extLst>
                          </p:cNvPr>
                          <p:cNvCxnSpPr>
                            <a:cxnSpLocks/>
                            <a:endCxn id="273" idx="0"/>
                          </p:cNvCxnSpPr>
                          <p:nvPr/>
                        </p:nvCxnSpPr>
                        <p:spPr>
                          <a:xfrm>
                            <a:off x="9228037" y="2906997"/>
                            <a:ext cx="9276" cy="1190724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92" name="Прямая соединительная линия 291">
                            <a:extLst>
                              <a:ext uri="{FF2B5EF4-FFF2-40B4-BE49-F238E27FC236}">
                                <a16:creationId xmlns:a16="http://schemas.microsoft.com/office/drawing/2014/main" id="{B1F545FD-7180-4785-971B-2A50BEE952D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5250234" y="3924841"/>
                            <a:ext cx="1424" cy="199331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93" name="Прямая соединительная линия 292">
                            <a:extLst>
                              <a:ext uri="{FF2B5EF4-FFF2-40B4-BE49-F238E27FC236}">
                                <a16:creationId xmlns:a16="http://schemas.microsoft.com/office/drawing/2014/main" id="{1436286C-8A1D-4D4F-BCCC-3C9599B5536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3905107" y="3928701"/>
                            <a:ext cx="1155" cy="204241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ysClr val="windowText" lastClr="000000">
                                <a:lumMod val="85000"/>
                                <a:lumOff val="15000"/>
                              </a:sys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94" name="Shape 97">
                            <a:extLst>
                              <a:ext uri="{FF2B5EF4-FFF2-40B4-BE49-F238E27FC236}">
                                <a16:creationId xmlns:a16="http://schemas.microsoft.com/office/drawing/2014/main" id="{561892A5-1E28-4663-BF8E-CF6C59CE692E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rot="5400000" flipH="1" flipV="1">
                            <a:off x="5565270" y="-3857653"/>
                            <a:ext cx="21177" cy="9721511"/>
                          </a:xfrm>
                          <a:prstGeom prst="bentConnector3">
                            <a:avLst>
                              <a:gd name="adj1" fmla="val 1026594"/>
                            </a:avLst>
                          </a:prstGeom>
                          <a:noFill/>
                          <a:ln w="952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295" name="Соединительная линия уступом 60">
                            <a:extLst>
                              <a:ext uri="{FF2B5EF4-FFF2-40B4-BE49-F238E27FC236}">
                                <a16:creationId xmlns:a16="http://schemas.microsoft.com/office/drawing/2014/main" id="{D9E86CB1-1382-4B6E-A357-147A41D61FE3}"/>
                              </a:ext>
                            </a:extLst>
                          </p:cNvPr>
                          <p:cNvCxnSpPr>
                            <a:endCxn id="271" idx="1"/>
                          </p:cNvCxnSpPr>
                          <p:nvPr/>
                        </p:nvCxnSpPr>
                        <p:spPr>
                          <a:xfrm rot="10800000" flipV="1">
                            <a:off x="1821483" y="1977608"/>
                            <a:ext cx="8920882" cy="578410"/>
                          </a:xfrm>
                          <a:prstGeom prst="bentConnector3">
                            <a:avLst>
                              <a:gd name="adj1" fmla="val 101205"/>
                            </a:avLst>
                          </a:prstGeom>
                          <a:noFill/>
                          <a:ln w="9525" cap="flat" cmpd="sng" algn="ctr">
                            <a:solidFill>
                              <a:sysClr val="windowText" lastClr="000000">
                                <a:lumMod val="85000"/>
                                <a:lumOff val="15000"/>
                              </a:sysClr>
                            </a:solidFill>
                            <a:prstDash val="solid"/>
                          </a:ln>
                          <a:effectLst/>
                        </p:spPr>
                      </p:cxnSp>
                    </p:grpSp>
                    <p:sp>
                      <p:nvSpPr>
                        <p:cNvPr id="254" name="Текст 369">
                          <a:extLst>
                            <a:ext uri="{FF2B5EF4-FFF2-40B4-BE49-F238E27FC236}">
                              <a16:creationId xmlns:a16="http://schemas.microsoft.com/office/drawing/2014/main" id="{908CA0AD-7358-4BEE-B0AF-594F92EC6392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8821" y="3347281"/>
                          <a:ext cx="1220932" cy="550812"/>
                        </a:xfrm>
                        <a:prstGeom prst="rect">
                          <a:avLst/>
                        </a:prstGeom>
                        <a:solidFill>
                          <a:sysClr val="window" lastClr="FFFFFF">
                            <a:lumMod val="95000"/>
                          </a:sysClr>
                        </a:solidFill>
                        <a:ln w="9525">
                          <a:solidFill>
                            <a:sysClr val="windowText" lastClr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square" lIns="27432" tIns="22860" rIns="27432" bIns="22860" anchor="ctr" upright="1"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000"/>
                          </a:pPr>
                          <a:r>
                            <a:rPr kumimoji="0" lang="ru-RU" sz="105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Заведующий хозяйством</a:t>
                          </a:r>
                        </a:p>
                      </p:txBody>
                    </p:sp>
                    <p:cxnSp>
                      <p:nvCxnSpPr>
                        <p:cNvPr id="255" name="Прямая соединительная линия 254">
                          <a:extLst>
                            <a:ext uri="{FF2B5EF4-FFF2-40B4-BE49-F238E27FC236}">
                              <a16:creationId xmlns:a16="http://schemas.microsoft.com/office/drawing/2014/main" id="{6EB92C8E-70E4-49F8-9DC0-D09B27A3EDA9}"/>
                            </a:ext>
                          </a:extLst>
                        </p:cNvPr>
                        <p:cNvCxnSpPr>
                          <a:stCxn id="254" idx="1"/>
                        </p:cNvCxnSpPr>
                        <p:nvPr/>
                      </p:nvCxnSpPr>
                      <p:spPr>
                        <a:xfrm flipH="1">
                          <a:off x="10582" y="3622688"/>
                          <a:ext cx="218238" cy="3561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>
                              <a:lumMod val="85000"/>
                              <a:lumOff val="15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  <p:sp>
                      <p:nvSpPr>
                        <p:cNvPr id="256" name="Текст 369">
                          <a:extLst>
                            <a:ext uri="{FF2B5EF4-FFF2-40B4-BE49-F238E27FC236}">
                              <a16:creationId xmlns:a16="http://schemas.microsoft.com/office/drawing/2014/main" id="{3D72C6BA-6CEE-446D-954A-AE25AD4D4138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912501" y="4123160"/>
                          <a:ext cx="1188461" cy="616959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square" lIns="27432" tIns="22860" rIns="27432" bIns="22860" anchor="ctr" upright="1"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000"/>
                          </a:pPr>
                          <a:r>
                            <a:rPr kumimoji="0" lang="ru-RU" sz="10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Группа первичной обработки</a:t>
                          </a:r>
                          <a:endParaRPr kumimoji="0" lang="ru-RU" sz="1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p:txBody>
                    </p:sp>
                    <p:sp>
                      <p:nvSpPr>
                        <p:cNvPr id="257" name="Текст 369">
                          <a:extLst>
                            <a:ext uri="{FF2B5EF4-FFF2-40B4-BE49-F238E27FC236}">
                              <a16:creationId xmlns:a16="http://schemas.microsoft.com/office/drawing/2014/main" id="{94D492DE-5768-4091-9B3E-068B9E2D6775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1361" y="2677954"/>
                          <a:ext cx="1219845" cy="552186"/>
                        </a:xfrm>
                        <a:prstGeom prst="rect">
                          <a:avLst/>
                        </a:prstGeom>
                        <a:solidFill>
                          <a:sysClr val="window" lastClr="FFFFFF">
                            <a:lumMod val="95000"/>
                          </a:sysClr>
                        </a:solidFill>
                        <a:ln w="9525">
                          <a:solidFill>
                            <a:sysClr val="windowText" lastClr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square" lIns="27432" tIns="22860" rIns="27432" bIns="22860" anchor="ctr" upright="1"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000"/>
                          </a:pPr>
                          <a:r>
                            <a:rPr kumimoji="0" lang="ru-RU" sz="105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Ведущий специалист по МТС</a:t>
                          </a:r>
                        </a:p>
                      </p:txBody>
                    </p:sp>
                    <p:cxnSp>
                      <p:nvCxnSpPr>
                        <p:cNvPr id="258" name="Прямая соединительная линия 257">
                          <a:extLst>
                            <a:ext uri="{FF2B5EF4-FFF2-40B4-BE49-F238E27FC236}">
                              <a16:creationId xmlns:a16="http://schemas.microsoft.com/office/drawing/2014/main" id="{D5E5D474-F588-448D-8861-4381865F46DD}"/>
                            </a:ext>
                          </a:extLst>
                        </p:cNvPr>
                        <p:cNvCxnSpPr>
                          <a:stCxn id="257" idx="1"/>
                        </p:cNvCxnSpPr>
                        <p:nvPr/>
                      </p:nvCxnSpPr>
                      <p:spPr>
                        <a:xfrm flipH="1" flipV="1">
                          <a:off x="0" y="2953606"/>
                          <a:ext cx="211362" cy="44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>
                              <a:lumMod val="85000"/>
                              <a:lumOff val="15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</p:grpSp>
                  <p:sp>
                    <p:nvSpPr>
                      <p:cNvPr id="251" name="Текст 369">
                        <a:extLst>
                          <a:ext uri="{FF2B5EF4-FFF2-40B4-BE49-F238E27FC236}">
                            <a16:creationId xmlns:a16="http://schemas.microsoft.com/office/drawing/2014/main" id="{371ED536-B1FF-45B6-ABC6-2D3A2E2D1ACA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941225" y="1885062"/>
                        <a:ext cx="1185030" cy="603104"/>
                      </a:xfrm>
                      <a:prstGeom prst="rect">
                        <a:avLst/>
                      </a:prstGeom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ln w="9525">
                        <a:solidFill>
                          <a:sysClr val="windowText" lastClr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square" lIns="27432" tIns="22860" rIns="27432" bIns="22860" anchor="ctr" upright="1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1000"/>
                        </a:pPr>
                        <a:r>
                          <a:rPr kumimoji="0" lang="ru-RU" sz="105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Менеджер по качеству</a:t>
                        </a:r>
                        <a:endParaRPr kumimoji="0" lang="ru-RU" sz="105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cxnSp>
                    <p:nvCxnSpPr>
                      <p:cNvPr id="252" name="Прямая соединительная линия 251">
                        <a:extLst>
                          <a:ext uri="{FF2B5EF4-FFF2-40B4-BE49-F238E27FC236}">
                            <a16:creationId xmlns:a16="http://schemas.microsoft.com/office/drawing/2014/main" id="{7F3566F0-F8BE-48C2-816A-E61739723B1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0725884" y="1711014"/>
                        <a:ext cx="0" cy="180398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</p:grpSp>
            </p:grpSp>
            <p:sp>
              <p:nvSpPr>
                <p:cNvPr id="240" name="Текст 369">
                  <a:extLst>
                    <a:ext uri="{FF2B5EF4-FFF2-40B4-BE49-F238E27FC236}">
                      <a16:creationId xmlns:a16="http://schemas.microsoft.com/office/drawing/2014/main" id="{A828CC42-1DB7-4624-A65B-4DF6392873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36666" y="1875661"/>
                  <a:ext cx="1212924" cy="600600"/>
                </a:xfrm>
                <a:prstGeom prst="rect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square" lIns="27432" tIns="22860" rIns="27432" bIns="22860" anchor="ctr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00"/>
                  </a:pPr>
                  <a:r>
                    <a:rPr kumimoji="0" lang="ru-RU" sz="105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Отдел организационно-тех. обеспечения</a:t>
                  </a:r>
                  <a:endParaRPr kumimoji="0" lang="ru-RU" sz="105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41" name="Прямая соединительная линия 240">
                  <a:extLst>
                    <a:ext uri="{FF2B5EF4-FFF2-40B4-BE49-F238E27FC236}">
                      <a16:creationId xmlns:a16="http://schemas.microsoft.com/office/drawing/2014/main" id="{05DA98FF-9FB3-4864-A73A-2D65CC4171F2}"/>
                    </a:ext>
                  </a:extLst>
                </p:cNvPr>
                <p:cNvCxnSpPr/>
                <p:nvPr/>
              </p:nvCxnSpPr>
              <p:spPr>
                <a:xfrm flipH="1">
                  <a:off x="5264978" y="1717817"/>
                  <a:ext cx="6399" cy="15500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</p:cxnSp>
            <p:sp>
              <p:nvSpPr>
                <p:cNvPr id="242" name="Текст 369">
                  <a:extLst>
                    <a:ext uri="{FF2B5EF4-FFF2-40B4-BE49-F238E27FC236}">
                      <a16:creationId xmlns:a16="http://schemas.microsoft.com/office/drawing/2014/main" id="{06F8438C-2739-4CFE-A699-822D416294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21029" y="1883187"/>
                  <a:ext cx="1219534" cy="602817"/>
                </a:xfrm>
                <a:prstGeom prst="rect">
                  <a:avLst/>
                </a:prstGeom>
                <a:solidFill>
                  <a:srgbClr val="4F81BD">
                    <a:lumMod val="20000"/>
                    <a:lumOff val="80000"/>
                  </a:srgbClr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square" lIns="27432" tIns="22860" rIns="27432" bIns="22860" anchor="ctr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00"/>
                  </a:pPr>
                  <a:r>
                    <a:rPr kumimoji="0" lang="ru-RU" sz="105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Отдел энергетика</a:t>
                  </a:r>
                </a:p>
              </p:txBody>
            </p:sp>
            <p:cxnSp>
              <p:nvCxnSpPr>
                <p:cNvPr id="243" name="Прямая соединительная линия 242">
                  <a:extLst>
                    <a:ext uri="{FF2B5EF4-FFF2-40B4-BE49-F238E27FC236}">
                      <a16:creationId xmlns:a16="http://schemas.microsoft.com/office/drawing/2014/main" id="{1A79FC43-79D5-4144-AF9B-0F546B8BB87C}"/>
                    </a:ext>
                  </a:extLst>
                </p:cNvPr>
                <p:cNvCxnSpPr>
                  <a:endCxn id="242" idx="0"/>
                </p:cNvCxnSpPr>
                <p:nvPr/>
              </p:nvCxnSpPr>
              <p:spPr>
                <a:xfrm>
                  <a:off x="3827783" y="1690603"/>
                  <a:ext cx="3013" cy="19258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</p:cxnSp>
          </p:grpSp>
          <p:cxnSp>
            <p:nvCxnSpPr>
              <p:cNvPr id="237" name="Прямая соединительная линия 236">
                <a:extLst>
                  <a:ext uri="{FF2B5EF4-FFF2-40B4-BE49-F238E27FC236}">
                    <a16:creationId xmlns:a16="http://schemas.microsoft.com/office/drawing/2014/main" id="{EFE889EF-3A2C-4781-9846-63AB099C45BC}"/>
                  </a:ext>
                </a:extLst>
              </p:cNvPr>
              <p:cNvCxnSpPr>
                <a:endCxn id="268" idx="0"/>
              </p:cNvCxnSpPr>
              <p:nvPr/>
            </p:nvCxnSpPr>
            <p:spPr>
              <a:xfrm>
                <a:off x="9201367" y="1717817"/>
                <a:ext cx="3453" cy="19370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</a:ln>
              <a:effectLst/>
            </p:spPr>
          </p:cxnSp>
        </p:grpSp>
        <p:cxnSp>
          <p:nvCxnSpPr>
            <p:cNvPr id="234" name="Прямая соединительная линия 233">
              <a:extLst>
                <a:ext uri="{FF2B5EF4-FFF2-40B4-BE49-F238E27FC236}">
                  <a16:creationId xmlns:a16="http://schemas.microsoft.com/office/drawing/2014/main" id="{6A3B3D1E-585C-4C1D-B8C8-897570F5BAED}"/>
                </a:ext>
              </a:extLst>
            </p:cNvPr>
            <p:cNvCxnSpPr>
              <a:endCxn id="271" idx="0"/>
            </p:cNvCxnSpPr>
            <p:nvPr/>
          </p:nvCxnSpPr>
          <p:spPr>
            <a:xfrm>
              <a:off x="2438618" y="1711014"/>
              <a:ext cx="6913" cy="19772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990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46" y="147518"/>
            <a:ext cx="7994708" cy="662535"/>
          </a:xfrm>
        </p:spPr>
        <p:txBody>
          <a:bodyPr>
            <a:normAutofit/>
          </a:bodyPr>
          <a:lstStyle/>
          <a:p>
            <a:r>
              <a:rPr lang="ru-RU" sz="4000" dirty="0"/>
              <a:t>Лаборатория исследований керна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2ED6B-0C15-47FE-B5B2-865AF96D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38" y="251428"/>
            <a:ext cx="612779" cy="6096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E5279-965B-4083-85C1-BB90A7C3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E4A3C-5FB1-41BC-BEB2-6EEB3195763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50CCD83-2F2C-4B85-B15E-1720E708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5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F9EC0A-A5C6-4989-8DC1-BD73081842DD}"/>
              </a:ext>
            </a:extLst>
          </p:cNvPr>
          <p:cNvSpPr txBox="1"/>
          <p:nvPr/>
        </p:nvSpPr>
        <p:spPr>
          <a:xfrm>
            <a:off x="738231" y="1731534"/>
            <a:ext cx="10198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Группа первичной обработки керна (ПОК) проводит приемку керна прибывшего с месторождений. Подготавливает керн для продольной распиловки и отбора стандартных цилиндрических образцов для дальнейших исследований.</a:t>
            </a: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5126FC09-106C-4020-9A90-EAFB9EAE9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80" y="3294303"/>
            <a:ext cx="3301157" cy="23114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4B0F6B-D8E5-4B3B-BE8B-BAAF6DFA48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6675" r="11838" b="11838"/>
          <a:stretch/>
        </p:blipFill>
        <p:spPr>
          <a:xfrm rot="5400000">
            <a:off x="695611" y="3568443"/>
            <a:ext cx="2330658" cy="17439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30136-3DD0-448B-A9F9-68B09B496CB4}"/>
              </a:ext>
            </a:extLst>
          </p:cNvPr>
          <p:cNvSpPr txBox="1"/>
          <p:nvPr/>
        </p:nvSpPr>
        <p:spPr>
          <a:xfrm>
            <a:off x="6961781" y="5672770"/>
            <a:ext cx="3365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Установка продольной распиловки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A4F7AD-3516-406D-9C02-149F0AEE0473}"/>
              </a:ext>
            </a:extLst>
          </p:cNvPr>
          <p:cNvSpPr txBox="1"/>
          <p:nvPr/>
        </p:nvSpPr>
        <p:spPr>
          <a:xfrm>
            <a:off x="924187" y="5700203"/>
            <a:ext cx="5675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Парк станков для обработки и выбуривания образцов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45D6213-1A4B-47AE-B6EB-C0E576A16F86}"/>
              </a:ext>
            </a:extLst>
          </p:cNvPr>
          <p:cNvSpPr txBox="1">
            <a:spLocks/>
          </p:cNvSpPr>
          <p:nvPr/>
        </p:nvSpPr>
        <p:spPr>
          <a:xfrm>
            <a:off x="2098646" y="810053"/>
            <a:ext cx="7994708" cy="6625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Группа Первичной обработки керна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30AC66-62EE-4501-BB71-C6953E3260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6"/>
          <a:stretch/>
        </p:blipFill>
        <p:spPr>
          <a:xfrm>
            <a:off x="2895516" y="3294303"/>
            <a:ext cx="3018724" cy="231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641" y="-195925"/>
            <a:ext cx="5246883" cy="955040"/>
          </a:xfrm>
        </p:spPr>
        <p:txBody>
          <a:bodyPr>
            <a:normAutofit/>
          </a:bodyPr>
          <a:lstStyle/>
          <a:p>
            <a:r>
              <a:rPr lang="ru-RU" sz="3600" dirty="0"/>
              <a:t>Фотографирование керна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4FA24E-AA5D-4E6B-9DDF-26BD015F8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45327C-0586-4286-9AE5-F2E0E3B00C73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F9D599-696C-4E1B-A19D-F7DF37B3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6</a:t>
            </a:fld>
            <a:endParaRPr lang="ru-RU"/>
          </a:p>
        </p:txBody>
      </p:sp>
      <p:pic>
        <p:nvPicPr>
          <p:cNvPr id="13" name="Рисунок 5">
            <a:extLst>
              <a:ext uri="{FF2B5EF4-FFF2-40B4-BE49-F238E27FC236}">
                <a16:creationId xmlns:a16="http://schemas.microsoft.com/office/drawing/2014/main" id="{D3CC1810-C97C-427F-B7F6-CC5523C46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10291" r="14448" b="19040"/>
          <a:stretch/>
        </p:blipFill>
        <p:spPr bwMode="auto">
          <a:xfrm>
            <a:off x="697829" y="2667251"/>
            <a:ext cx="2568647" cy="36328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50F474-1F9A-4BC6-ADDE-34AB52DD2D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641" t="10318" r="14886" b="19044"/>
          <a:stretch/>
        </p:blipFill>
        <p:spPr>
          <a:xfrm>
            <a:off x="3771333" y="2624541"/>
            <a:ext cx="2568647" cy="36755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Рисунок 26" descr="106.jpg">
            <a:extLst>
              <a:ext uri="{FF2B5EF4-FFF2-40B4-BE49-F238E27FC236}">
                <a16:creationId xmlns:a16="http://schemas.microsoft.com/office/drawing/2014/main" id="{A183F960-D408-4D46-850A-3BF972F1B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174" y="2624541"/>
            <a:ext cx="1137921" cy="12900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27" descr="113.jpg">
            <a:extLst>
              <a:ext uri="{FF2B5EF4-FFF2-40B4-BE49-F238E27FC236}">
                <a16:creationId xmlns:a16="http://schemas.microsoft.com/office/drawing/2014/main" id="{DF92ED7E-427D-47A0-AF01-0AF2EB604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68" y="2624542"/>
            <a:ext cx="1113856" cy="12900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504E68A-D400-47BA-ADB0-2AA05C583E92}"/>
              </a:ext>
            </a:extLst>
          </p:cNvPr>
          <p:cNvSpPr txBox="1"/>
          <p:nvPr/>
        </p:nvSpPr>
        <p:spPr>
          <a:xfrm>
            <a:off x="586928" y="974519"/>
            <a:ext cx="1017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Керн фотографируется в дневном и в ультрафиолетовом свете для демонстрации особенностей пород: текстур, контактов и </a:t>
            </a:r>
            <a:r>
              <a:rPr lang="ru-RU" dirty="0" err="1"/>
              <a:t>взаимопереходов</a:t>
            </a:r>
            <a:r>
              <a:rPr lang="ru-RU" dirty="0"/>
              <a:t>, литологических разностей пород. Фотографирование в ультрафиолетовом освещении является визуальным методом экспресс-анализа керна, позволяющим решать различные геологические задачи, в том числе по созданию базы данных о характере </a:t>
            </a:r>
            <a:r>
              <a:rPr lang="ru-RU" dirty="0" err="1"/>
              <a:t>нефтенасыщения</a:t>
            </a:r>
            <a:r>
              <a:rPr lang="ru-RU" dirty="0"/>
              <a:t> пород-коллекторов в целом по пласту.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A875ED-FDFA-408D-805E-D659CA6630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7" r="17852"/>
          <a:stretch/>
        </p:blipFill>
        <p:spPr>
          <a:xfrm>
            <a:off x="7112669" y="4035078"/>
            <a:ext cx="3081426" cy="23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055" y="-271417"/>
            <a:ext cx="5246883" cy="95504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Профильные исследования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4FA24E-AA5D-4E6B-9DDF-26BD015F8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45327C-0586-4286-9AE5-F2E0E3B00C73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F9D599-696C-4E1B-A19D-F7DF37B3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7</a:t>
            </a:fld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3FBCD23-F576-49DD-BB18-BDE9D4059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7" b="15830"/>
          <a:stretch/>
        </p:blipFill>
        <p:spPr>
          <a:xfrm>
            <a:off x="5963936" y="2237878"/>
            <a:ext cx="3619335" cy="28972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42D3D3-5EF5-44CB-93EB-8A0E63D1381C}"/>
              </a:ext>
            </a:extLst>
          </p:cNvPr>
          <p:cNvSpPr txBox="1"/>
          <p:nvPr/>
        </p:nvSpPr>
        <p:spPr>
          <a:xfrm>
            <a:off x="1114030" y="5240746"/>
            <a:ext cx="272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j-lt"/>
              </a:rPr>
              <a:t>Установка «</a:t>
            </a:r>
            <a:r>
              <a:rPr lang="ru-RU" sz="1600" b="1" dirty="0" err="1">
                <a:latin typeface="+mj-lt"/>
              </a:rPr>
              <a:t>Мультирад</a:t>
            </a:r>
            <a:r>
              <a:rPr lang="ru-RU" sz="1600" b="1" dirty="0">
                <a:latin typeface="+mj-lt"/>
              </a:rPr>
              <a:t> ГЕО»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5B77F4-1AEB-4A27-AF55-A11DD49759A1}"/>
              </a:ext>
            </a:extLst>
          </p:cNvPr>
          <p:cNvSpPr txBox="1"/>
          <p:nvPr/>
        </p:nvSpPr>
        <p:spPr>
          <a:xfrm>
            <a:off x="915618" y="931905"/>
            <a:ext cx="94085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Группа ПОК проводит исследования СГ и плотностного каротажа для привязки керна к ГИС. После отбора образцов и распиловки керна, определяется профильная проницаемость керна по газу. </a:t>
            </a:r>
          </a:p>
          <a:p>
            <a:pPr algn="just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4F934F-AFC1-4AE1-87AA-A7E2F88D7791}"/>
              </a:ext>
            </a:extLst>
          </p:cNvPr>
          <p:cNvSpPr txBox="1"/>
          <p:nvPr/>
        </p:nvSpPr>
        <p:spPr>
          <a:xfrm>
            <a:off x="5865324" y="5240746"/>
            <a:ext cx="4353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j-lt"/>
              </a:rPr>
              <a:t>Прибор для определения газопроницаемости </a:t>
            </a:r>
          </a:p>
          <a:p>
            <a:r>
              <a:rPr lang="ru-RU" sz="1600" b="1" dirty="0">
                <a:latin typeface="+mj-lt"/>
              </a:rPr>
              <a:t>зондовым методом «</a:t>
            </a:r>
            <a:r>
              <a:rPr lang="ru-RU" sz="1600" b="1" dirty="0" err="1">
                <a:latin typeface="+mj-lt"/>
              </a:rPr>
              <a:t>Петрозонд</a:t>
            </a:r>
            <a:r>
              <a:rPr lang="ru-RU" sz="1600" b="1" dirty="0">
                <a:latin typeface="+mj-lt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AD841-680A-4BB7-9128-C3E84A366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8" y="2237879"/>
            <a:ext cx="3619335" cy="28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84DBE4-082B-4E46-8CC6-53447A4A0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100" r="1457" b="12287"/>
          <a:stretch/>
        </p:blipFill>
        <p:spPr>
          <a:xfrm>
            <a:off x="562942" y="3444115"/>
            <a:ext cx="2801934" cy="21453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4" y="281560"/>
            <a:ext cx="8950354" cy="662535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Низкотемпературная технология исследования неконсолидированного и слабоцементированного керна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2ED6B-0C15-47FE-B5B2-865AF96D2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38" y="251428"/>
            <a:ext cx="612779" cy="6096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E5279-965B-4083-85C1-BB90A7C37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E4A3C-5FB1-41BC-BEB2-6EEB3195763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50CCD83-2F2C-4B85-B15E-1720E708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8</a:t>
            </a:fld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24D38331-71F5-42D3-BB2A-9D37ED367EB5}"/>
              </a:ext>
            </a:extLst>
          </p:cNvPr>
          <p:cNvSpPr txBox="1">
            <a:spLocks/>
          </p:cNvSpPr>
          <p:nvPr/>
        </p:nvSpPr>
        <p:spPr>
          <a:xfrm>
            <a:off x="6294965" y="6050210"/>
            <a:ext cx="4871745" cy="41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b="1" dirty="0">
                <a:latin typeface="+mj-lt"/>
                <a:cs typeface="Times New Roman" pitchFamily="18" charset="0"/>
              </a:rPr>
              <a:t>Оборудования для замораживания керна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88C9B-0973-4C28-B570-68CBF6433CB9}"/>
              </a:ext>
            </a:extLst>
          </p:cNvPr>
          <p:cNvSpPr txBox="1"/>
          <p:nvPr/>
        </p:nvSpPr>
        <p:spPr>
          <a:xfrm>
            <a:off x="774273" y="1163327"/>
            <a:ext cx="53217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Данная технология позволяет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увеличить механическую прочность рыхлого керна для отбора стандартных цилиндров,</a:t>
            </a: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проследить все фазы формирования коллекторов вскрытого разреза,</a:t>
            </a: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получить достоверные фильтрационно-емкостные характеристики пород.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C37CAE-B65E-44F3-BB7F-BC54C7C38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45" y="3428999"/>
            <a:ext cx="2801935" cy="20966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DEC1A0-8A3C-4D9F-9A29-4390BDF4017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2555" y="5214166"/>
            <a:ext cx="3030458" cy="14932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315776-0E03-4D2C-8037-839728384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48" y="1275269"/>
            <a:ext cx="3478977" cy="46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BFBD-90F7-42C2-A084-F5BB126C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750" y="97620"/>
            <a:ext cx="8950354" cy="662535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Керно</a:t>
            </a:r>
            <a:r>
              <a:rPr lang="ru-RU" sz="3200" spc="0" dirty="0">
                <a:ea typeface="+mn-ea"/>
                <a:cs typeface="+mn-cs"/>
              </a:rPr>
              <a:t>хранилище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2ED6B-0C15-47FE-B5B2-865AF96D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38" y="251428"/>
            <a:ext cx="612779" cy="6096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AE5279-965B-4083-85C1-BB90A7C3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754" y="224980"/>
            <a:ext cx="665949" cy="662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E4A3C-5FB1-41BC-BEB2-6EEB3195763A}"/>
              </a:ext>
            </a:extLst>
          </p:cNvPr>
          <p:cNvSpPr txBox="1"/>
          <p:nvPr/>
        </p:nvSpPr>
        <p:spPr>
          <a:xfrm rot="16200000">
            <a:off x="11050400" y="1724481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ООО «ТЦЛ»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50CCD83-2F2C-4B85-B15E-1720E708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FCFF118-6E4F-40E1-B7A0-4E6771397B58}" type="slidenum">
              <a:rPr lang="ru-RU" smtClean="0"/>
              <a:t>9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88C9B-0973-4C28-B570-68CBF6433CB9}"/>
              </a:ext>
            </a:extLst>
          </p:cNvPr>
          <p:cNvSpPr txBox="1"/>
          <p:nvPr/>
        </p:nvSpPr>
        <p:spPr>
          <a:xfrm>
            <a:off x="749677" y="918213"/>
            <a:ext cx="51981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После завершения исследований образцы кернового материала отправляются на хранение.</a:t>
            </a:r>
          </a:p>
          <a:p>
            <a:pPr algn="just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Ведется учет всего кернового материала, содержащегося на хранении, с присвоением индивидуальных номеров.</a:t>
            </a: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Кернохранилище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вмещает до 20 000 м керна.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0B7BD6-4D06-4A49-A156-3CAB359D7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73"/>
          <a:stretch/>
        </p:blipFill>
        <p:spPr>
          <a:xfrm>
            <a:off x="6723299" y="943046"/>
            <a:ext cx="3058618" cy="53594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97A812-A32F-493D-BF38-286CA22548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" r="10825" b="-1826"/>
          <a:stretch/>
        </p:blipFill>
        <p:spPr>
          <a:xfrm rot="5400000">
            <a:off x="1680827" y="3440583"/>
            <a:ext cx="2873450" cy="28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Вид">
  <a:themeElements>
    <a:clrScheme name="Ви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ТЦЛ. Презентация оборудования 2021</Template>
  <TotalTime>7975</TotalTime>
  <Words>1784</Words>
  <Application>Microsoft Office PowerPoint</Application>
  <PresentationFormat>Широкоэкранный</PresentationFormat>
  <Paragraphs>249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Cyr</vt:lpstr>
      <vt:lpstr>Calibri</vt:lpstr>
      <vt:lpstr>inherit</vt:lpstr>
      <vt:lpstr>Symbol</vt:lpstr>
      <vt:lpstr>Wingdings 2</vt:lpstr>
      <vt:lpstr>Вид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исследований керна</vt:lpstr>
      <vt:lpstr>Фотографирование керна</vt:lpstr>
      <vt:lpstr>Профильные исследования</vt:lpstr>
      <vt:lpstr>Низкотемпературная технология исследования неконсолидированного и слабоцементированного керна</vt:lpstr>
      <vt:lpstr>Кернохранилище</vt:lpstr>
      <vt:lpstr>Группа Литолого-минералогическая</vt:lpstr>
      <vt:lpstr>Изготовление и описание, фото шлифов</vt:lpstr>
      <vt:lpstr>Группа Фильтрационно-емкостных свойств</vt:lpstr>
      <vt:lpstr>Система вакуумирования образцов</vt:lpstr>
      <vt:lpstr>Установка для определение водоудерживающей способности методом центрифугирования и оборудование для определения УЭС</vt:lpstr>
      <vt:lpstr>Группа Специальных исследований керна</vt:lpstr>
      <vt:lpstr>Установки Тех-ОФП для потоковых исследований</vt:lpstr>
      <vt:lpstr>Химико-аналитическая лаборатория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Тюменская Центральная Лаборатория</dc:title>
  <dc:creator>Игорь Зубарев</dc:creator>
  <cp:lastModifiedBy>admin</cp:lastModifiedBy>
  <cp:revision>107</cp:revision>
  <cp:lastPrinted>2021-10-13T05:34:15Z</cp:lastPrinted>
  <dcterms:created xsi:type="dcterms:W3CDTF">2021-02-19T09:00:46Z</dcterms:created>
  <dcterms:modified xsi:type="dcterms:W3CDTF">2022-04-04T08:28:34Z</dcterms:modified>
</cp:coreProperties>
</file>